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90" r:id="rId4"/>
    <p:sldId id="258" r:id="rId5"/>
    <p:sldId id="273" r:id="rId6"/>
    <p:sldId id="276" r:id="rId7"/>
    <p:sldId id="275" r:id="rId8"/>
    <p:sldId id="291" r:id="rId9"/>
    <p:sldId id="292" r:id="rId10"/>
    <p:sldId id="293" r:id="rId11"/>
    <p:sldId id="262" r:id="rId12"/>
    <p:sldId id="263" r:id="rId13"/>
    <p:sldId id="280" r:id="rId14"/>
    <p:sldId id="281" r:id="rId15"/>
    <p:sldId id="289" r:id="rId16"/>
    <p:sldId id="284" r:id="rId17"/>
    <p:sldId id="285" r:id="rId18"/>
    <p:sldId id="288" r:id="rId19"/>
    <p:sldId id="267" r:id="rId20"/>
    <p:sldId id="268" r:id="rId21"/>
    <p:sldId id="269" r:id="rId22"/>
    <p:sldId id="270" r:id="rId23"/>
    <p:sldId id="271" r:id="rId24"/>
    <p:sldId id="277" r:id="rId25"/>
    <p:sldId id="274" r:id="rId26"/>
  </p:sldIdLst>
  <p:sldSz cx="18288000" cy="10287000"/>
  <p:notesSz cx="6858000" cy="9144000"/>
  <p:embeddedFontLst>
    <p:embeddedFont>
      <p:font typeface="Burgues Script" panose="020B0604020202020204" charset="0"/>
      <p:regular r:id="rId28"/>
    </p:embeddedFont>
    <p:embeddedFont>
      <p:font typeface="Telegraf" panose="020B0604020202020204" charset="0"/>
      <p:regular r:id="rId29"/>
    </p:embeddedFont>
    <p:embeddedFont>
      <p:font typeface="Telegraf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0487-80CF-2F40-8B0A-8258331E7D37}" v="846" dt="2024-10-10T02:22:50.336"/>
    <p1510:client id="{048EC2F5-05F9-4BAB-B251-8D09F3BD7547}" v="49" dt="2024-10-10T02:39:47.369"/>
    <p1510:client id="{0E3926A1-0AB1-4D02-9751-E4AEED3D6814}" v="58" dt="2024-10-09T20:26:22.788"/>
    <p1510:client id="{3300140C-1623-4430-AF40-855AB41B8C44}" v="268" dt="2024-10-09T23:07:01.529"/>
    <p1510:client id="{65DA24FE-AFAD-4FEA-A6EB-AD69C2C9129B}" v="9737" dt="2024-10-09T21:44:59.249"/>
    <p1510:client id="{C9C8F8B8-61CE-4453-942A-4D51D9B419D3}" v="180" dt="2024-10-10T20:59:05.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1DAD9-818D-4CA2-A16E-44727E8C54B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8338FD3-4EF0-4DB2-99E1-D1BCB38E9A82}">
      <dgm:prSet/>
      <dgm:spPr/>
      <dgm:t>
        <a:bodyPr/>
        <a:lstStyle/>
        <a:p>
          <a:pPr>
            <a:lnSpc>
              <a:spcPct val="100000"/>
            </a:lnSpc>
          </a:pPr>
          <a:r>
            <a:rPr lang="en-US"/>
            <a:t>The gender pay gap remains a significant issue in employment and social economics, affecting industries and professions worldwide. Our project seeks to analyze the current state of the gender pay gap, exploring salary differences across job roles, seniority levels, industries, and regions. We’re using datasets from Kaggle and the Census to dive deep into the data and figure out the key factors that contribute to the gap, like education, industry type, or even social norms.</a:t>
          </a:r>
        </a:p>
      </dgm:t>
    </dgm:pt>
    <dgm:pt modelId="{C9892861-A148-468B-9A6F-624239054933}" type="parTrans" cxnId="{7FB7F139-6CF1-4BA3-B1A1-3EE59BCC9BDA}">
      <dgm:prSet/>
      <dgm:spPr/>
      <dgm:t>
        <a:bodyPr/>
        <a:lstStyle/>
        <a:p>
          <a:endParaRPr lang="en-US"/>
        </a:p>
      </dgm:t>
    </dgm:pt>
    <dgm:pt modelId="{7354254A-0473-4E82-818D-01C19B43ACC3}" type="sibTrans" cxnId="{7FB7F139-6CF1-4BA3-B1A1-3EE59BCC9BDA}">
      <dgm:prSet/>
      <dgm:spPr/>
      <dgm:t>
        <a:bodyPr/>
        <a:lstStyle/>
        <a:p>
          <a:endParaRPr lang="en-US"/>
        </a:p>
      </dgm:t>
    </dgm:pt>
    <dgm:pt modelId="{6CCE9E7B-BA64-44ED-A47E-E5F504452466}">
      <dgm:prSet/>
      <dgm:spPr/>
      <dgm:t>
        <a:bodyPr/>
        <a:lstStyle/>
        <a:p>
          <a:pPr>
            <a:lnSpc>
              <a:spcPct val="100000"/>
            </a:lnSpc>
          </a:pPr>
          <a:r>
            <a:rPr lang="en-US"/>
            <a:t>We’ll also check out how things have changed over time and try to predict when the gap might close if current trends continue. On top of that, we’re going to look at real-world examples of companies and countries that have made progress in closing the gap, like through union representation or pay equity audits. Our goal is to pull all of this together and offer some insights into how things could improve in the future.</a:t>
          </a:r>
        </a:p>
      </dgm:t>
    </dgm:pt>
    <dgm:pt modelId="{F69927CA-62AC-4D62-89A5-2EAA151C85A2}" type="parTrans" cxnId="{96C0DF5C-20D2-4073-8F1A-6CE93808300C}">
      <dgm:prSet/>
      <dgm:spPr/>
      <dgm:t>
        <a:bodyPr/>
        <a:lstStyle/>
        <a:p>
          <a:endParaRPr lang="en-US"/>
        </a:p>
      </dgm:t>
    </dgm:pt>
    <dgm:pt modelId="{108626C9-812C-4488-BBD5-020947BA6E8B}" type="sibTrans" cxnId="{96C0DF5C-20D2-4073-8F1A-6CE93808300C}">
      <dgm:prSet/>
      <dgm:spPr/>
      <dgm:t>
        <a:bodyPr/>
        <a:lstStyle/>
        <a:p>
          <a:endParaRPr lang="en-US"/>
        </a:p>
      </dgm:t>
    </dgm:pt>
    <dgm:pt modelId="{3B2FD15A-23A0-46C9-9BB5-9E7D1EBF0C3D}" type="pres">
      <dgm:prSet presAssocID="{A1E1DAD9-818D-4CA2-A16E-44727E8C54BB}" presName="root" presStyleCnt="0">
        <dgm:presLayoutVars>
          <dgm:dir/>
          <dgm:resizeHandles val="exact"/>
        </dgm:presLayoutVars>
      </dgm:prSet>
      <dgm:spPr/>
    </dgm:pt>
    <dgm:pt modelId="{11337D77-747E-415A-8B32-A7C2FB86D443}" type="pres">
      <dgm:prSet presAssocID="{48338FD3-4EF0-4DB2-99E1-D1BCB38E9A82}" presName="compNode" presStyleCnt="0"/>
      <dgm:spPr/>
    </dgm:pt>
    <dgm:pt modelId="{E38E447D-21F1-4EED-ACF4-0B0D1413170D}" type="pres">
      <dgm:prSet presAssocID="{48338FD3-4EF0-4DB2-99E1-D1BCB38E9A82}" presName="bgRect" presStyleLbl="bgShp" presStyleIdx="0" presStyleCnt="2"/>
      <dgm:spPr/>
    </dgm:pt>
    <dgm:pt modelId="{B6968301-320B-43C0-BCF7-A54E905A8E7C}" type="pres">
      <dgm:prSet presAssocID="{48338FD3-4EF0-4DB2-99E1-D1BCB38E9A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602C3E36-71D9-46DA-AC0A-29B614A76D41}" type="pres">
      <dgm:prSet presAssocID="{48338FD3-4EF0-4DB2-99E1-D1BCB38E9A82}" presName="spaceRect" presStyleCnt="0"/>
      <dgm:spPr/>
    </dgm:pt>
    <dgm:pt modelId="{0D3D43E0-CF8B-4A76-B8AE-65A84E6C5B26}" type="pres">
      <dgm:prSet presAssocID="{48338FD3-4EF0-4DB2-99E1-D1BCB38E9A82}" presName="parTx" presStyleLbl="revTx" presStyleIdx="0" presStyleCnt="2">
        <dgm:presLayoutVars>
          <dgm:chMax val="0"/>
          <dgm:chPref val="0"/>
        </dgm:presLayoutVars>
      </dgm:prSet>
      <dgm:spPr/>
    </dgm:pt>
    <dgm:pt modelId="{ADD8B570-C734-4A1B-8B34-380593A1E1EE}" type="pres">
      <dgm:prSet presAssocID="{7354254A-0473-4E82-818D-01C19B43ACC3}" presName="sibTrans" presStyleCnt="0"/>
      <dgm:spPr/>
    </dgm:pt>
    <dgm:pt modelId="{C4CD6F49-0A44-4A86-9BD3-2F70BFCDE81A}" type="pres">
      <dgm:prSet presAssocID="{6CCE9E7B-BA64-44ED-A47E-E5F504452466}" presName="compNode" presStyleCnt="0"/>
      <dgm:spPr/>
    </dgm:pt>
    <dgm:pt modelId="{4D00428E-03C8-4E9A-9F23-952380C4F0A5}" type="pres">
      <dgm:prSet presAssocID="{6CCE9E7B-BA64-44ED-A47E-E5F504452466}" presName="bgRect" presStyleLbl="bgShp" presStyleIdx="1" presStyleCnt="2"/>
      <dgm:spPr/>
    </dgm:pt>
    <dgm:pt modelId="{F55B7251-12A5-4A3C-95A3-EFDA3614016C}" type="pres">
      <dgm:prSet presAssocID="{6CCE9E7B-BA64-44ED-A47E-E5F5044524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ze"/>
        </a:ext>
      </dgm:extLst>
    </dgm:pt>
    <dgm:pt modelId="{84705A8A-07DB-4B3C-8FC8-7C44FCA85AA4}" type="pres">
      <dgm:prSet presAssocID="{6CCE9E7B-BA64-44ED-A47E-E5F504452466}" presName="spaceRect" presStyleCnt="0"/>
      <dgm:spPr/>
    </dgm:pt>
    <dgm:pt modelId="{82D085A1-2E77-4DCE-8BA1-5C552CB254D7}" type="pres">
      <dgm:prSet presAssocID="{6CCE9E7B-BA64-44ED-A47E-E5F504452466}" presName="parTx" presStyleLbl="revTx" presStyleIdx="1" presStyleCnt="2">
        <dgm:presLayoutVars>
          <dgm:chMax val="0"/>
          <dgm:chPref val="0"/>
        </dgm:presLayoutVars>
      </dgm:prSet>
      <dgm:spPr/>
    </dgm:pt>
  </dgm:ptLst>
  <dgm:cxnLst>
    <dgm:cxn modelId="{7FB7F139-6CF1-4BA3-B1A1-3EE59BCC9BDA}" srcId="{A1E1DAD9-818D-4CA2-A16E-44727E8C54BB}" destId="{48338FD3-4EF0-4DB2-99E1-D1BCB38E9A82}" srcOrd="0" destOrd="0" parTransId="{C9892861-A148-468B-9A6F-624239054933}" sibTransId="{7354254A-0473-4E82-818D-01C19B43ACC3}"/>
    <dgm:cxn modelId="{96C0DF5C-20D2-4073-8F1A-6CE93808300C}" srcId="{A1E1DAD9-818D-4CA2-A16E-44727E8C54BB}" destId="{6CCE9E7B-BA64-44ED-A47E-E5F504452466}" srcOrd="1" destOrd="0" parTransId="{F69927CA-62AC-4D62-89A5-2EAA151C85A2}" sibTransId="{108626C9-812C-4488-BBD5-020947BA6E8B}"/>
    <dgm:cxn modelId="{1DB9265D-1EA0-46A2-B658-7E63B191AF3C}" type="presOf" srcId="{A1E1DAD9-818D-4CA2-A16E-44727E8C54BB}" destId="{3B2FD15A-23A0-46C9-9BB5-9E7D1EBF0C3D}" srcOrd="0" destOrd="0" presId="urn:microsoft.com/office/officeart/2018/2/layout/IconVerticalSolidList"/>
    <dgm:cxn modelId="{608B7D99-FC51-4F57-82FF-03E0AE2D64AF}" type="presOf" srcId="{6CCE9E7B-BA64-44ED-A47E-E5F504452466}" destId="{82D085A1-2E77-4DCE-8BA1-5C552CB254D7}" srcOrd="0" destOrd="0" presId="urn:microsoft.com/office/officeart/2018/2/layout/IconVerticalSolidList"/>
    <dgm:cxn modelId="{3939A5D6-95AD-46D7-95D2-E079B7633257}" type="presOf" srcId="{48338FD3-4EF0-4DB2-99E1-D1BCB38E9A82}" destId="{0D3D43E0-CF8B-4A76-B8AE-65A84E6C5B26}" srcOrd="0" destOrd="0" presId="urn:microsoft.com/office/officeart/2018/2/layout/IconVerticalSolidList"/>
    <dgm:cxn modelId="{618DD471-12C5-48DD-A02A-C85BC3C8C697}" type="presParOf" srcId="{3B2FD15A-23A0-46C9-9BB5-9E7D1EBF0C3D}" destId="{11337D77-747E-415A-8B32-A7C2FB86D443}" srcOrd="0" destOrd="0" presId="urn:microsoft.com/office/officeart/2018/2/layout/IconVerticalSolidList"/>
    <dgm:cxn modelId="{0F7CAC77-B911-4F44-8B8E-A9D0E558ABF9}" type="presParOf" srcId="{11337D77-747E-415A-8B32-A7C2FB86D443}" destId="{E38E447D-21F1-4EED-ACF4-0B0D1413170D}" srcOrd="0" destOrd="0" presId="urn:microsoft.com/office/officeart/2018/2/layout/IconVerticalSolidList"/>
    <dgm:cxn modelId="{B5EBCCFF-C272-4B9F-B556-F8072EFF782D}" type="presParOf" srcId="{11337D77-747E-415A-8B32-A7C2FB86D443}" destId="{B6968301-320B-43C0-BCF7-A54E905A8E7C}" srcOrd="1" destOrd="0" presId="urn:microsoft.com/office/officeart/2018/2/layout/IconVerticalSolidList"/>
    <dgm:cxn modelId="{5CB2F0A5-F26E-4E28-99FE-FA92C0B883F6}" type="presParOf" srcId="{11337D77-747E-415A-8B32-A7C2FB86D443}" destId="{602C3E36-71D9-46DA-AC0A-29B614A76D41}" srcOrd="2" destOrd="0" presId="urn:microsoft.com/office/officeart/2018/2/layout/IconVerticalSolidList"/>
    <dgm:cxn modelId="{97DA3A4C-A3F2-42CF-A977-96352877861D}" type="presParOf" srcId="{11337D77-747E-415A-8B32-A7C2FB86D443}" destId="{0D3D43E0-CF8B-4A76-B8AE-65A84E6C5B26}" srcOrd="3" destOrd="0" presId="urn:microsoft.com/office/officeart/2018/2/layout/IconVerticalSolidList"/>
    <dgm:cxn modelId="{8B474E3B-2F82-4268-80D7-BE5B42C587C4}" type="presParOf" srcId="{3B2FD15A-23A0-46C9-9BB5-9E7D1EBF0C3D}" destId="{ADD8B570-C734-4A1B-8B34-380593A1E1EE}" srcOrd="1" destOrd="0" presId="urn:microsoft.com/office/officeart/2018/2/layout/IconVerticalSolidList"/>
    <dgm:cxn modelId="{945DC5EB-20C1-49C2-A76A-2793F999C6E5}" type="presParOf" srcId="{3B2FD15A-23A0-46C9-9BB5-9E7D1EBF0C3D}" destId="{C4CD6F49-0A44-4A86-9BD3-2F70BFCDE81A}" srcOrd="2" destOrd="0" presId="urn:microsoft.com/office/officeart/2018/2/layout/IconVerticalSolidList"/>
    <dgm:cxn modelId="{C5B4F7B3-FE1A-4B08-B559-E0E32C9CCEDC}" type="presParOf" srcId="{C4CD6F49-0A44-4A86-9BD3-2F70BFCDE81A}" destId="{4D00428E-03C8-4E9A-9F23-952380C4F0A5}" srcOrd="0" destOrd="0" presId="urn:microsoft.com/office/officeart/2018/2/layout/IconVerticalSolidList"/>
    <dgm:cxn modelId="{FE951B66-F62F-4E99-9745-14EEDD16ED98}" type="presParOf" srcId="{C4CD6F49-0A44-4A86-9BD3-2F70BFCDE81A}" destId="{F55B7251-12A5-4A3C-95A3-EFDA3614016C}" srcOrd="1" destOrd="0" presId="urn:microsoft.com/office/officeart/2018/2/layout/IconVerticalSolidList"/>
    <dgm:cxn modelId="{5FE0AFBB-603A-4AF1-A350-18FECB509C87}" type="presParOf" srcId="{C4CD6F49-0A44-4A86-9BD3-2F70BFCDE81A}" destId="{84705A8A-07DB-4B3C-8FC8-7C44FCA85AA4}" srcOrd="2" destOrd="0" presId="urn:microsoft.com/office/officeart/2018/2/layout/IconVerticalSolidList"/>
    <dgm:cxn modelId="{DCADA652-942E-42F1-BDE7-1942A0F7DCD5}" type="presParOf" srcId="{C4CD6F49-0A44-4A86-9BD3-2F70BFCDE81A}" destId="{82D085A1-2E77-4DCE-8BA1-5C552CB254D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E447D-21F1-4EED-ACF4-0B0D1413170D}">
      <dsp:nvSpPr>
        <dsp:cNvPr id="0" name=""/>
        <dsp:cNvSpPr/>
      </dsp:nvSpPr>
      <dsp:spPr>
        <a:xfrm>
          <a:off x="0" y="927492"/>
          <a:ext cx="13529826" cy="17122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68301-320B-43C0-BCF7-A54E905A8E7C}">
      <dsp:nvSpPr>
        <dsp:cNvPr id="0" name=""/>
        <dsp:cNvSpPr/>
      </dsp:nvSpPr>
      <dsp:spPr>
        <a:xfrm>
          <a:off x="517968" y="1312758"/>
          <a:ext cx="941761" cy="94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D43E0-CF8B-4A76-B8AE-65A84E6C5B26}">
      <dsp:nvSpPr>
        <dsp:cNvPr id="0" name=""/>
        <dsp:cNvSpPr/>
      </dsp:nvSpPr>
      <dsp:spPr>
        <a:xfrm>
          <a:off x="1977698" y="927492"/>
          <a:ext cx="11552127" cy="1712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218" tIns="181218" rIns="181218" bIns="181218" numCol="1" spcCol="1270" anchor="ctr" anchorCtr="0">
          <a:noAutofit/>
        </a:bodyPr>
        <a:lstStyle/>
        <a:p>
          <a:pPr marL="0" lvl="0" indent="0" algn="l" defTabSz="800100">
            <a:lnSpc>
              <a:spcPct val="100000"/>
            </a:lnSpc>
            <a:spcBef>
              <a:spcPct val="0"/>
            </a:spcBef>
            <a:spcAft>
              <a:spcPct val="35000"/>
            </a:spcAft>
            <a:buNone/>
          </a:pPr>
          <a:r>
            <a:rPr lang="en-US" sz="1800" kern="1200"/>
            <a:t>The gender pay gap remains a significant issue in employment and social economics, affecting industries and professions worldwide. Our project seeks to analyze the current state of the gender pay gap, exploring salary differences across job roles, seniority levels, industries, and regions. We’re using datasets from Kaggle and the Census to dive deep into the data and figure out the key factors that contribute to the gap, like education, industry type, or even social norms.</a:t>
          </a:r>
        </a:p>
      </dsp:txBody>
      <dsp:txXfrm>
        <a:off x="1977698" y="927492"/>
        <a:ext cx="11552127" cy="1712293"/>
      </dsp:txXfrm>
    </dsp:sp>
    <dsp:sp modelId="{4D00428E-03C8-4E9A-9F23-952380C4F0A5}">
      <dsp:nvSpPr>
        <dsp:cNvPr id="0" name=""/>
        <dsp:cNvSpPr/>
      </dsp:nvSpPr>
      <dsp:spPr>
        <a:xfrm>
          <a:off x="0" y="3067859"/>
          <a:ext cx="13529826" cy="17122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7251-12A5-4A3C-95A3-EFDA3614016C}">
      <dsp:nvSpPr>
        <dsp:cNvPr id="0" name=""/>
        <dsp:cNvSpPr/>
      </dsp:nvSpPr>
      <dsp:spPr>
        <a:xfrm>
          <a:off x="517968" y="3453125"/>
          <a:ext cx="941761" cy="94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085A1-2E77-4DCE-8BA1-5C552CB254D7}">
      <dsp:nvSpPr>
        <dsp:cNvPr id="0" name=""/>
        <dsp:cNvSpPr/>
      </dsp:nvSpPr>
      <dsp:spPr>
        <a:xfrm>
          <a:off x="1977698" y="3067859"/>
          <a:ext cx="11552127" cy="1712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218" tIns="181218" rIns="181218" bIns="181218" numCol="1" spcCol="1270" anchor="ctr" anchorCtr="0">
          <a:noAutofit/>
        </a:bodyPr>
        <a:lstStyle/>
        <a:p>
          <a:pPr marL="0" lvl="0" indent="0" algn="l" defTabSz="800100">
            <a:lnSpc>
              <a:spcPct val="100000"/>
            </a:lnSpc>
            <a:spcBef>
              <a:spcPct val="0"/>
            </a:spcBef>
            <a:spcAft>
              <a:spcPct val="35000"/>
            </a:spcAft>
            <a:buNone/>
          </a:pPr>
          <a:r>
            <a:rPr lang="en-US" sz="1800" kern="1200"/>
            <a:t>We’ll also check out how things have changed over time and try to predict when the gap might close if current trends continue. On top of that, we’re going to look at real-world examples of companies and countries that have made progress in closing the gap, like through union representation or pay equity audits. Our goal is to pull all of this together and offer some insights into how things could improve in the future.</a:t>
          </a:r>
        </a:p>
      </dsp:txBody>
      <dsp:txXfrm>
        <a:off x="1977698" y="3067859"/>
        <a:ext cx="11552127" cy="17122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0AC2B-E1BF-1A49-8DE1-73F3EA7588A9}"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02436-C2D9-744F-9D69-DF8B54684BC6}" type="slidenum">
              <a:rPr lang="en-US" smtClean="0"/>
              <a:t>‹#›</a:t>
            </a:fld>
            <a:endParaRPr lang="en-US"/>
          </a:p>
        </p:txBody>
      </p:sp>
    </p:spTree>
    <p:extLst>
      <p:ext uri="{BB962C8B-B14F-4D97-AF65-F5344CB8AC3E}">
        <p14:creationId xmlns:p14="http://schemas.microsoft.com/office/powerpoint/2010/main" val="330741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 ferrous </a:t>
            </a:r>
            <a:r>
              <a:rPr lang="en-US" b="0" i="0" u="none" strike="noStrike">
                <a:solidFill>
                  <a:srgbClr val="000000"/>
                </a:solidFill>
                <a:effectLst/>
                <a:latin typeface="-webkit-standard"/>
              </a:rPr>
              <a:t>metals that do not contain iron in appreciable amounts. These metals are typically more resistant to corrosion and are lighter than ferrous metals (which contain iron). Non-ferrous metals are widely used in various industries due to their properties, such as high conductivity, low weight, and resistance to rust. Non-ferrous metals are also highly recyclable and are valuable in manufacturing processes due to their unique properties.</a:t>
            </a:r>
            <a:endParaRPr lang="en-US"/>
          </a:p>
        </p:txBody>
      </p:sp>
      <p:sp>
        <p:nvSpPr>
          <p:cNvPr id="4" name="Slide Number Placeholder 3"/>
          <p:cNvSpPr>
            <a:spLocks noGrp="1"/>
          </p:cNvSpPr>
          <p:nvPr>
            <p:ph type="sldNum" sz="quarter" idx="5"/>
          </p:nvPr>
        </p:nvSpPr>
        <p:spPr/>
        <p:txBody>
          <a:bodyPr/>
          <a:lstStyle/>
          <a:p>
            <a:fld id="{84802436-C2D9-744F-9D69-DF8B54684BC6}" type="slidenum">
              <a:rPr lang="en-US" smtClean="0"/>
              <a:t>5</a:t>
            </a:fld>
            <a:endParaRPr lang="en-US"/>
          </a:p>
        </p:txBody>
      </p:sp>
    </p:spTree>
    <p:extLst>
      <p:ext uri="{BB962C8B-B14F-4D97-AF65-F5344CB8AC3E}">
        <p14:creationId xmlns:p14="http://schemas.microsoft.com/office/powerpoint/2010/main" val="193400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webkit-standard"/>
              </a:rPr>
              <a:t>The abs diff provides a clear and simple way to quantify the gender pay gap by showing how far apart male and female salaries are, regardless of which gender is on the higher side.</a:t>
            </a:r>
            <a:endParaRPr lang="en-US"/>
          </a:p>
        </p:txBody>
      </p:sp>
      <p:sp>
        <p:nvSpPr>
          <p:cNvPr id="4" name="Slide Number Placeholder 3"/>
          <p:cNvSpPr>
            <a:spLocks noGrp="1"/>
          </p:cNvSpPr>
          <p:nvPr>
            <p:ph type="sldNum" sz="quarter" idx="5"/>
          </p:nvPr>
        </p:nvSpPr>
        <p:spPr/>
        <p:txBody>
          <a:bodyPr/>
          <a:lstStyle/>
          <a:p>
            <a:fld id="{84802436-C2D9-744F-9D69-DF8B54684BC6}" type="slidenum">
              <a:rPr lang="en-US" smtClean="0"/>
              <a:t>6</a:t>
            </a:fld>
            <a:endParaRPr lang="en-US"/>
          </a:p>
        </p:txBody>
      </p:sp>
    </p:spTree>
    <p:extLst>
      <p:ext uri="{BB962C8B-B14F-4D97-AF65-F5344CB8AC3E}">
        <p14:creationId xmlns:p14="http://schemas.microsoft.com/office/powerpoint/2010/main" val="3788094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sv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file:///\\Users\tyleramber\Desktop\NU-VIRT-DATA-PT-04-2024-U-LOLC\03-Projects\Project%204\interactive_plot.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619250"/>
            <a:ext cx="16230600" cy="7048500"/>
            <a:chOff x="0" y="0"/>
            <a:chExt cx="2514545" cy="1091997"/>
          </a:xfrm>
        </p:grpSpPr>
        <p:sp>
          <p:nvSpPr>
            <p:cNvPr id="6" name="Freeform 6"/>
            <p:cNvSpPr/>
            <p:nvPr/>
          </p:nvSpPr>
          <p:spPr>
            <a:xfrm>
              <a:off x="0" y="0"/>
              <a:ext cx="2514545" cy="1091997"/>
            </a:xfrm>
            <a:custGeom>
              <a:avLst/>
              <a:gdLst/>
              <a:ahLst/>
              <a:cxnLst/>
              <a:rect l="l" t="t" r="r" b="b"/>
              <a:pathLst>
                <a:path w="2514545" h="1091997">
                  <a:moveTo>
                    <a:pt x="0" y="0"/>
                  </a:moveTo>
                  <a:lnTo>
                    <a:pt x="2514545" y="0"/>
                  </a:lnTo>
                  <a:lnTo>
                    <a:pt x="2514545" y="1091997"/>
                  </a:lnTo>
                  <a:lnTo>
                    <a:pt x="0" y="1091997"/>
                  </a:lnTo>
                  <a:close/>
                </a:path>
              </a:pathLst>
            </a:custGeom>
            <a:blipFill>
              <a:blip r:embed="rId2"/>
              <a:stretch>
                <a:fillRect t="-26852" b="-26852"/>
              </a:stretch>
            </a:blipFill>
          </p:spPr>
          <p:txBody>
            <a:bodyPr/>
            <a:lstStyle/>
            <a:p>
              <a:endParaRPr lang="en-US"/>
            </a:p>
          </p:txBody>
        </p:sp>
      </p:grpSp>
      <p:grpSp>
        <p:nvGrpSpPr>
          <p:cNvPr id="7" name="Group 7"/>
          <p:cNvGrpSpPr/>
          <p:nvPr/>
        </p:nvGrpSpPr>
        <p:grpSpPr>
          <a:xfrm rot="-10800000">
            <a:off x="1028700" y="2887556"/>
            <a:ext cx="16230600" cy="5780194"/>
            <a:chOff x="0" y="0"/>
            <a:chExt cx="4274726" cy="1522356"/>
          </a:xfrm>
        </p:grpSpPr>
        <p:sp>
          <p:nvSpPr>
            <p:cNvPr id="8" name="Freeform 8"/>
            <p:cNvSpPr/>
            <p:nvPr/>
          </p:nvSpPr>
          <p:spPr>
            <a:xfrm>
              <a:off x="0" y="0"/>
              <a:ext cx="4274726" cy="1522356"/>
            </a:xfrm>
            <a:custGeom>
              <a:avLst/>
              <a:gdLst/>
              <a:ahLst/>
              <a:cxnLst/>
              <a:rect l="l" t="t" r="r" b="b"/>
              <a:pathLst>
                <a:path w="4274726" h="1522356">
                  <a:moveTo>
                    <a:pt x="0" y="0"/>
                  </a:moveTo>
                  <a:lnTo>
                    <a:pt x="4274726" y="0"/>
                  </a:lnTo>
                  <a:lnTo>
                    <a:pt x="4274726" y="1522356"/>
                  </a:lnTo>
                  <a:lnTo>
                    <a:pt x="0" y="1522356"/>
                  </a:lnTo>
                  <a:close/>
                </a:path>
              </a:pathLst>
            </a:custGeom>
            <a:gradFill rotWithShape="1">
              <a:gsLst>
                <a:gs pos="0">
                  <a:srgbClr val="000000">
                    <a:alpha val="55000"/>
                  </a:srgbClr>
                </a:gs>
                <a:gs pos="100000">
                  <a:srgbClr val="FFFFFF">
                    <a:alpha val="0"/>
                  </a:srgbClr>
                </a:gs>
              </a:gsLst>
              <a:lin ang="5400000"/>
            </a:gradFill>
          </p:spPr>
          <p:txBody>
            <a:bodyPr/>
            <a:lstStyle/>
            <a:p>
              <a:endParaRPr lang="en-US"/>
            </a:p>
          </p:txBody>
        </p:sp>
        <p:sp>
          <p:nvSpPr>
            <p:cNvPr id="9" name="TextBox 9"/>
            <p:cNvSpPr txBox="1"/>
            <p:nvPr/>
          </p:nvSpPr>
          <p:spPr>
            <a:xfrm>
              <a:off x="0" y="9525"/>
              <a:ext cx="4274726" cy="1512831"/>
            </a:xfrm>
            <a:prstGeom prst="rect">
              <a:avLst/>
            </a:prstGeom>
          </p:spPr>
          <p:txBody>
            <a:bodyPr lIns="50800" tIns="50800" rIns="50800" bIns="50800" rtlCol="0" anchor="ctr"/>
            <a:lstStyle/>
            <a:p>
              <a:pPr algn="ctr">
                <a:lnSpc>
                  <a:spcPts val="2004"/>
                </a:lnSpc>
              </a:pPr>
              <a:endParaRPr/>
            </a:p>
          </p:txBody>
        </p:sp>
      </p:grpSp>
      <p:sp>
        <p:nvSpPr>
          <p:cNvPr id="10" name="AutoShape 10"/>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AutoShape 11"/>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2" name="AutoShape 12"/>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3" name="TextBox 13"/>
          <p:cNvSpPr txBox="1"/>
          <p:nvPr/>
        </p:nvSpPr>
        <p:spPr>
          <a:xfrm>
            <a:off x="2914882" y="6250407"/>
            <a:ext cx="12458236" cy="1333499"/>
          </a:xfrm>
          <a:prstGeom prst="rect">
            <a:avLst/>
          </a:prstGeom>
        </p:spPr>
        <p:txBody>
          <a:bodyPr lIns="0" tIns="0" rIns="0" bIns="0" rtlCol="0" anchor="t">
            <a:spAutoFit/>
          </a:bodyPr>
          <a:lstStyle/>
          <a:p>
            <a:pPr algn="ctr">
              <a:lnSpc>
                <a:spcPts val="8999"/>
              </a:lnSpc>
            </a:pPr>
            <a:r>
              <a:rPr lang="en-US" sz="9999" b="1" spc="-499">
                <a:solidFill>
                  <a:srgbClr val="FCFDF0"/>
                </a:solidFill>
                <a:latin typeface="Telegraf Bold"/>
                <a:ea typeface="Telegraf Bold"/>
                <a:cs typeface="Telegraf Bold"/>
                <a:sym typeface="Telegraf Bold"/>
              </a:rPr>
              <a:t>GENDER PAY GAP</a:t>
            </a:r>
          </a:p>
        </p:txBody>
      </p:sp>
      <p:sp>
        <p:nvSpPr>
          <p:cNvPr id="14" name="TextBox 14"/>
          <p:cNvSpPr txBox="1"/>
          <p:nvPr/>
        </p:nvSpPr>
        <p:spPr>
          <a:xfrm>
            <a:off x="1335311" y="1215962"/>
            <a:ext cx="5114486"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TYLER, ERIC, KATIE, JON</a:t>
            </a:r>
          </a:p>
        </p:txBody>
      </p:sp>
      <p:sp>
        <p:nvSpPr>
          <p:cNvPr id="15" name="TextBox 15"/>
          <p:cNvSpPr txBox="1"/>
          <p:nvPr/>
        </p:nvSpPr>
        <p:spPr>
          <a:xfrm>
            <a:off x="1335311" y="8848682"/>
            <a:ext cx="9040149"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EXPLORING THE PATH TO FAIRNESS FOR ALL</a:t>
            </a:r>
          </a:p>
        </p:txBody>
      </p:sp>
      <p:sp>
        <p:nvSpPr>
          <p:cNvPr id="16" name="TextBox 16"/>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7" name="TextBox 17"/>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BFA822CA-80EB-C528-B66A-60533D96868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2F9125A-E141-26FF-8983-9C89ECF68146}"/>
              </a:ext>
            </a:extLst>
          </p:cNvPr>
          <p:cNvSpPr txBox="1"/>
          <p:nvPr/>
        </p:nvSpPr>
        <p:spPr>
          <a:xfrm>
            <a:off x="3906982" y="7107382"/>
            <a:ext cx="288862" cy="369332"/>
          </a:xfrm>
          <a:prstGeom prst="rect">
            <a:avLst/>
          </a:prstGeom>
          <a:noFill/>
        </p:spPr>
        <p:txBody>
          <a:bodyPr wrap="none" rtlCol="0">
            <a:spAutoFit/>
          </a:bodyPr>
          <a:lstStyle/>
          <a:p>
            <a:r>
              <a:rPr lang="en-US"/>
              <a:t>v</a:t>
            </a:r>
          </a:p>
        </p:txBody>
      </p:sp>
      <p:grpSp>
        <p:nvGrpSpPr>
          <p:cNvPr id="9" name="Group 2">
            <a:extLst>
              <a:ext uri="{FF2B5EF4-FFF2-40B4-BE49-F238E27FC236}">
                <a16:creationId xmlns:a16="http://schemas.microsoft.com/office/drawing/2014/main" id="{F14AB3C5-49A4-EB6B-C1C0-A44746008B87}"/>
              </a:ext>
            </a:extLst>
          </p:cNvPr>
          <p:cNvGrpSpPr/>
          <p:nvPr/>
        </p:nvGrpSpPr>
        <p:grpSpPr>
          <a:xfrm>
            <a:off x="1028701" y="908070"/>
            <a:ext cx="10733808" cy="8229600"/>
            <a:chOff x="0" y="0"/>
            <a:chExt cx="4274726" cy="2167467"/>
          </a:xfrm>
        </p:grpSpPr>
        <p:sp>
          <p:nvSpPr>
            <p:cNvPr id="10" name="Freeform 3">
              <a:extLst>
                <a:ext uri="{FF2B5EF4-FFF2-40B4-BE49-F238E27FC236}">
                  <a16:creationId xmlns:a16="http://schemas.microsoft.com/office/drawing/2014/main" id="{B43E5FDD-E892-3121-D344-DBFC3701B1B9}"/>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1" name="TextBox 4">
              <a:extLst>
                <a:ext uri="{FF2B5EF4-FFF2-40B4-BE49-F238E27FC236}">
                  <a16:creationId xmlns:a16="http://schemas.microsoft.com/office/drawing/2014/main" id="{DB0EA47E-6A80-E735-D363-0965675578FC}"/>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descr="A graph showing the average wage by gender over time&#10;&#10;Description automatically generated">
            <a:extLst>
              <a:ext uri="{FF2B5EF4-FFF2-40B4-BE49-F238E27FC236}">
                <a16:creationId xmlns:a16="http://schemas.microsoft.com/office/drawing/2014/main" id="{9EA1D2E7-54F5-982B-0FF3-08514794AEA2}"/>
              </a:ext>
            </a:extLst>
          </p:cNvPr>
          <p:cNvPicPr>
            <a:picLocks noChangeAspect="1"/>
          </p:cNvPicPr>
          <p:nvPr/>
        </p:nvPicPr>
        <p:blipFill>
          <a:blip r:embed="rId2"/>
          <a:srcRect r="520" b="-1"/>
          <a:stretch/>
        </p:blipFill>
        <p:spPr>
          <a:xfrm>
            <a:off x="8440616" y="151861"/>
            <a:ext cx="9607288" cy="4991639"/>
          </a:xfrm>
          <a:prstGeom prst="rect">
            <a:avLst/>
          </a:prstGeom>
        </p:spPr>
      </p:pic>
      <p:pic>
        <p:nvPicPr>
          <p:cNvPr id="3" name="Picture 2" descr="A graph of a number of men and women&#10;&#10;Description automatically generated">
            <a:extLst>
              <a:ext uri="{FF2B5EF4-FFF2-40B4-BE49-F238E27FC236}">
                <a16:creationId xmlns:a16="http://schemas.microsoft.com/office/drawing/2014/main" id="{56B922BE-338D-6F24-03A0-7D49FB5CD116}"/>
              </a:ext>
            </a:extLst>
          </p:cNvPr>
          <p:cNvPicPr>
            <a:picLocks noChangeAspect="1"/>
          </p:cNvPicPr>
          <p:nvPr/>
        </p:nvPicPr>
        <p:blipFill>
          <a:blip r:embed="rId3"/>
          <a:srcRect r="743" b="1"/>
          <a:stretch/>
        </p:blipFill>
        <p:spPr>
          <a:xfrm>
            <a:off x="8440635" y="5278512"/>
            <a:ext cx="9607268" cy="4841973"/>
          </a:xfrm>
          <a:prstGeom prst="rect">
            <a:avLst/>
          </a:prstGeom>
        </p:spPr>
      </p:pic>
      <p:sp>
        <p:nvSpPr>
          <p:cNvPr id="6" name="TextBox 2">
            <a:extLst>
              <a:ext uri="{FF2B5EF4-FFF2-40B4-BE49-F238E27FC236}">
                <a16:creationId xmlns:a16="http://schemas.microsoft.com/office/drawing/2014/main" id="{9D0E013C-7C2B-EC0A-F0C1-E3F147492238}"/>
              </a:ext>
            </a:extLst>
          </p:cNvPr>
          <p:cNvSpPr txBox="1"/>
          <p:nvPr/>
        </p:nvSpPr>
        <p:spPr>
          <a:xfrm>
            <a:off x="1057686" y="2568190"/>
            <a:ext cx="7318501" cy="45391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spc="-260">
                <a:solidFill>
                  <a:schemeClr val="accent1"/>
                </a:solidFill>
                <a:latin typeface="+mj-lt"/>
                <a:ea typeface="+mj-ea"/>
                <a:cs typeface="+mj-cs"/>
                <a:sym typeface="Telegraf Bold"/>
              </a:rPr>
              <a:t>WAGE GAP OVER TIME: USD ($) AND PERCENTAGE (%) DIFFERENCE</a:t>
            </a:r>
          </a:p>
        </p:txBody>
      </p:sp>
    </p:spTree>
    <p:extLst>
      <p:ext uri="{BB962C8B-B14F-4D97-AF65-F5344CB8AC3E}">
        <p14:creationId xmlns:p14="http://schemas.microsoft.com/office/powerpoint/2010/main" val="158957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84575" y="434448"/>
            <a:ext cx="8296688" cy="1283754"/>
          </a:xfrm>
          <a:prstGeom prst="rect">
            <a:avLst/>
          </a:prstGeom>
        </p:spPr>
        <p:txBody>
          <a:bodyPr lIns="0" tIns="0" rIns="0" bIns="0" rtlCol="0" anchor="t">
            <a:spAutoFit/>
          </a:bodyPr>
          <a:lstStyle/>
          <a:p>
            <a:pPr marL="0" lvl="0" indent="0" algn="l">
              <a:lnSpc>
                <a:spcPts val="4687"/>
              </a:lnSpc>
              <a:spcBef>
                <a:spcPct val="0"/>
              </a:spcBef>
            </a:pPr>
            <a:r>
              <a:rPr lang="en-US" sz="5207" b="1" spc="-260">
                <a:solidFill>
                  <a:srgbClr val="E5E5E5"/>
                </a:solidFill>
                <a:latin typeface="Telegraf Bold"/>
                <a:ea typeface="Telegraf Bold"/>
                <a:cs typeface="Telegraf Bold"/>
                <a:sym typeface="Telegraf Bold"/>
              </a:rPr>
              <a:t>HISTORICAL TRENDS AND CAREER STAGES</a:t>
            </a:r>
          </a:p>
        </p:txBody>
      </p:sp>
      <p:pic>
        <p:nvPicPr>
          <p:cNvPr id="3" name="Picture 2" descr="A graph with blue lines and numbers&#10;&#10;Description automatically generated">
            <a:extLst>
              <a:ext uri="{FF2B5EF4-FFF2-40B4-BE49-F238E27FC236}">
                <a16:creationId xmlns:a16="http://schemas.microsoft.com/office/drawing/2014/main" id="{3C38BA0D-7907-9610-7CB6-D6D30B9925BB}"/>
              </a:ext>
            </a:extLst>
          </p:cNvPr>
          <p:cNvPicPr>
            <a:picLocks noChangeAspect="1"/>
          </p:cNvPicPr>
          <p:nvPr/>
        </p:nvPicPr>
        <p:blipFill>
          <a:blip r:embed="rId2"/>
          <a:stretch>
            <a:fillRect/>
          </a:stretch>
        </p:blipFill>
        <p:spPr>
          <a:xfrm>
            <a:off x="265591" y="1918245"/>
            <a:ext cx="8096119" cy="5902498"/>
          </a:xfrm>
          <a:prstGeom prst="rect">
            <a:avLst/>
          </a:prstGeom>
        </p:spPr>
      </p:pic>
      <p:pic>
        <p:nvPicPr>
          <p:cNvPr id="4" name="Picture 3" descr="A graph of blue and pink bars&#10;&#10;Description automatically generated">
            <a:extLst>
              <a:ext uri="{FF2B5EF4-FFF2-40B4-BE49-F238E27FC236}">
                <a16:creationId xmlns:a16="http://schemas.microsoft.com/office/drawing/2014/main" id="{660EC8B7-4D8A-57F0-9F45-9CF25083178B}"/>
              </a:ext>
            </a:extLst>
          </p:cNvPr>
          <p:cNvPicPr>
            <a:picLocks noChangeAspect="1"/>
          </p:cNvPicPr>
          <p:nvPr/>
        </p:nvPicPr>
        <p:blipFill>
          <a:blip r:embed="rId3"/>
          <a:stretch>
            <a:fillRect/>
          </a:stretch>
        </p:blipFill>
        <p:spPr>
          <a:xfrm>
            <a:off x="8877822" y="3529334"/>
            <a:ext cx="9144000" cy="5357755"/>
          </a:xfrm>
          <a:prstGeom prst="rect">
            <a:avLst/>
          </a:prstGeom>
        </p:spPr>
      </p:pic>
      <p:sp>
        <p:nvSpPr>
          <p:cNvPr id="5" name="TextBox 4">
            <a:extLst>
              <a:ext uri="{FF2B5EF4-FFF2-40B4-BE49-F238E27FC236}">
                <a16:creationId xmlns:a16="http://schemas.microsoft.com/office/drawing/2014/main" id="{B50796BF-77E5-CFE4-E294-B99F024DB047}"/>
              </a:ext>
            </a:extLst>
          </p:cNvPr>
          <p:cNvSpPr txBox="1"/>
          <p:nvPr/>
        </p:nvSpPr>
        <p:spPr>
          <a:xfrm>
            <a:off x="9144241" y="1213923"/>
            <a:ext cx="82901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elegraf"/>
                <a:ea typeface="+mn-lt"/>
                <a:cs typeface="+mn-lt"/>
              </a:rPr>
              <a:t>The gender pay gap seems to increase with age, indicating that women earn comparatively less than men as they progress in their careers.</a:t>
            </a:r>
            <a:endParaRPr lang="en-US" sz="3200">
              <a:latin typeface="Telegraf"/>
            </a:endParaRPr>
          </a:p>
        </p:txBody>
      </p:sp>
      <p:sp>
        <p:nvSpPr>
          <p:cNvPr id="6" name="TextBox 5">
            <a:extLst>
              <a:ext uri="{FF2B5EF4-FFF2-40B4-BE49-F238E27FC236}">
                <a16:creationId xmlns:a16="http://schemas.microsoft.com/office/drawing/2014/main" id="{543740B6-027D-7A6E-4F52-E665296DE6C6}"/>
              </a:ext>
            </a:extLst>
          </p:cNvPr>
          <p:cNvSpPr txBox="1"/>
          <p:nvPr/>
        </p:nvSpPr>
        <p:spPr>
          <a:xfrm>
            <a:off x="567036" y="8190535"/>
            <a:ext cx="779150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elegraf"/>
                <a:ea typeface="+mn-lt"/>
                <a:cs typeface="+mn-lt"/>
              </a:rPr>
              <a:t>Despite the general downward trend, the pay gap is still substantial by 2013, indicating ongoing gender disparity in wages.</a:t>
            </a:r>
            <a:endParaRPr lang="en-US" sz="3200">
              <a:latin typeface="Telegra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84575" y="434448"/>
            <a:ext cx="8296688" cy="1283754"/>
          </a:xfrm>
          <a:prstGeom prst="rect">
            <a:avLst/>
          </a:prstGeom>
        </p:spPr>
        <p:txBody>
          <a:bodyPr lIns="0" tIns="0" rIns="0" bIns="0" rtlCol="0" anchor="t">
            <a:spAutoFit/>
          </a:bodyPr>
          <a:lstStyle/>
          <a:p>
            <a:pPr marL="0" lvl="0" indent="0" algn="l">
              <a:lnSpc>
                <a:spcPts val="4687"/>
              </a:lnSpc>
              <a:spcBef>
                <a:spcPct val="0"/>
              </a:spcBef>
            </a:pPr>
            <a:r>
              <a:rPr lang="en-US" sz="5207" b="1" spc="-260">
                <a:solidFill>
                  <a:srgbClr val="E5E5E5"/>
                </a:solidFill>
                <a:latin typeface="Telegraf Bold"/>
                <a:ea typeface="Telegraf Bold"/>
                <a:cs typeface="Telegraf Bold"/>
                <a:sym typeface="Telegraf Bold"/>
              </a:rPr>
              <a:t>OCCUPATIONAL SEGREGATION</a:t>
            </a:r>
          </a:p>
        </p:txBody>
      </p:sp>
      <p:pic>
        <p:nvPicPr>
          <p:cNvPr id="3" name="Picture 2">
            <a:extLst>
              <a:ext uri="{FF2B5EF4-FFF2-40B4-BE49-F238E27FC236}">
                <a16:creationId xmlns:a16="http://schemas.microsoft.com/office/drawing/2014/main" id="{5909DEC1-CA48-5400-1DA3-7633C4076235}"/>
              </a:ext>
            </a:extLst>
          </p:cNvPr>
          <p:cNvPicPr>
            <a:picLocks noChangeAspect="1"/>
          </p:cNvPicPr>
          <p:nvPr/>
        </p:nvPicPr>
        <p:blipFill>
          <a:blip r:embed="rId2"/>
          <a:stretch>
            <a:fillRect/>
          </a:stretch>
        </p:blipFill>
        <p:spPr>
          <a:xfrm>
            <a:off x="313150" y="3885981"/>
            <a:ext cx="8517698" cy="5615229"/>
          </a:xfrm>
          <a:prstGeom prst="rect">
            <a:avLst/>
          </a:prstGeom>
        </p:spPr>
      </p:pic>
      <p:pic>
        <p:nvPicPr>
          <p:cNvPr id="4" name="Picture 3" descr="A graph of blue rectangular bars&#10;&#10;Description automatically generated">
            <a:extLst>
              <a:ext uri="{FF2B5EF4-FFF2-40B4-BE49-F238E27FC236}">
                <a16:creationId xmlns:a16="http://schemas.microsoft.com/office/drawing/2014/main" id="{FD097518-AE6B-D73D-61A7-39E776EA8687}"/>
              </a:ext>
            </a:extLst>
          </p:cNvPr>
          <p:cNvPicPr>
            <a:picLocks noChangeAspect="1"/>
          </p:cNvPicPr>
          <p:nvPr/>
        </p:nvPicPr>
        <p:blipFill>
          <a:blip r:embed="rId3"/>
          <a:stretch>
            <a:fillRect/>
          </a:stretch>
        </p:blipFill>
        <p:spPr>
          <a:xfrm>
            <a:off x="8877821" y="3890264"/>
            <a:ext cx="8987426" cy="5606662"/>
          </a:xfrm>
          <a:prstGeom prst="rect">
            <a:avLst/>
          </a:prstGeom>
        </p:spPr>
      </p:pic>
      <p:sp>
        <p:nvSpPr>
          <p:cNvPr id="5" name="TextBox 4">
            <a:extLst>
              <a:ext uri="{FF2B5EF4-FFF2-40B4-BE49-F238E27FC236}">
                <a16:creationId xmlns:a16="http://schemas.microsoft.com/office/drawing/2014/main" id="{CAD380ED-922C-CDE3-61FC-C5D51B46618B}"/>
              </a:ext>
            </a:extLst>
          </p:cNvPr>
          <p:cNvSpPr txBox="1"/>
          <p:nvPr/>
        </p:nvSpPr>
        <p:spPr>
          <a:xfrm>
            <a:off x="3409171" y="1991281"/>
            <a:ext cx="114742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Telegraf"/>
                <a:ea typeface="Aptos"/>
                <a:cs typeface="Aptos"/>
              </a:rPr>
              <a:t>Women are overrepresented in lower-paid roles such as service, caregiving, and support positions, whereas men dominate higher-paid technical and managerial roles.</a:t>
            </a:r>
            <a:endParaRPr lang="en-US" sz="3200">
              <a:latin typeface="Telegraf"/>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634854"/>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Machine Learning Application</a:t>
            </a:r>
            <a:endParaRPr lang="en-US" sz="5400" b="1" spc="-260">
              <a:solidFill>
                <a:srgbClr val="E5E5E5"/>
              </a:solidFill>
              <a:latin typeface="Telegraf Bold"/>
              <a:ea typeface="Telegraf Bold"/>
              <a:cs typeface="Telegraf Bold"/>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707571" y="1569356"/>
            <a:ext cx="9173881"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goal: analyze and predict the gender gap %</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Model type: regression</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Model chosen: random forest regressor</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Benefits to this model:</a:t>
            </a:r>
          </a:p>
          <a:p>
            <a:pPr marL="800100" lvl="1" indent="-342900">
              <a:buFont typeface="Courier New"/>
              <a:buChar char="o"/>
            </a:pPr>
            <a:r>
              <a:rPr lang="en-US" sz="3200">
                <a:solidFill>
                  <a:schemeClr val="bg1"/>
                </a:solidFill>
                <a:cs typeface="Calibri"/>
              </a:rPr>
              <a:t>Ensemble learning</a:t>
            </a:r>
          </a:p>
          <a:p>
            <a:pPr marL="800100" lvl="1" indent="-342900">
              <a:buFont typeface="Courier New"/>
              <a:buChar char="o"/>
            </a:pPr>
            <a:r>
              <a:rPr lang="en-US" sz="3200">
                <a:solidFill>
                  <a:schemeClr val="bg1"/>
                </a:solidFill>
                <a:cs typeface="Calibri"/>
              </a:rPr>
              <a:t>Bootstrap sampling (sampling with replacement)</a:t>
            </a:r>
          </a:p>
          <a:p>
            <a:pPr marL="800100" lvl="1" indent="-342900">
              <a:buFont typeface="Courier New"/>
              <a:buChar char="o"/>
            </a:pPr>
            <a:r>
              <a:rPr lang="en-US" sz="3200">
                <a:solidFill>
                  <a:schemeClr val="bg1"/>
                </a:solidFill>
                <a:cs typeface="Calibri"/>
              </a:rPr>
              <a:t>Random feature selection</a:t>
            </a:r>
          </a:p>
          <a:p>
            <a:pPr marL="800100" lvl="1" indent="-342900">
              <a:buFont typeface="Courier New"/>
              <a:buChar char="o"/>
            </a:pPr>
            <a:r>
              <a:rPr lang="en-US" sz="3200">
                <a:solidFill>
                  <a:schemeClr val="bg1"/>
                </a:solidFill>
                <a:cs typeface="Calibri"/>
              </a:rPr>
              <a:t>Averaging to final prediction</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Downsides of other model options:</a:t>
            </a:r>
          </a:p>
          <a:p>
            <a:pPr marL="800100" lvl="1" indent="-342900">
              <a:buFont typeface="Courier New"/>
              <a:buChar char="o"/>
            </a:pPr>
            <a:r>
              <a:rPr lang="en-US" sz="3200">
                <a:solidFill>
                  <a:schemeClr val="bg1"/>
                </a:solidFill>
                <a:cs typeface="Calibri"/>
              </a:rPr>
              <a:t>Linear regressions sensitivity to outliers</a:t>
            </a:r>
          </a:p>
          <a:p>
            <a:pPr marL="800100" lvl="1" indent="-342900">
              <a:buFont typeface="Courier New"/>
              <a:buChar char="o"/>
            </a:pPr>
            <a:r>
              <a:rPr lang="en-US" sz="3200">
                <a:solidFill>
                  <a:schemeClr val="bg1"/>
                </a:solidFill>
                <a:cs typeface="Calibri"/>
              </a:rPr>
              <a:t>Overfitting risks of decision tree modeling</a:t>
            </a:r>
          </a:p>
        </p:txBody>
      </p:sp>
      <p:sp>
        <p:nvSpPr>
          <p:cNvPr id="4" name="TextBox 3">
            <a:extLst>
              <a:ext uri="{FF2B5EF4-FFF2-40B4-BE49-F238E27FC236}">
                <a16:creationId xmlns:a16="http://schemas.microsoft.com/office/drawing/2014/main" id="{E764D4D7-ABC5-1FFF-6E57-166FCA6D05B4}"/>
              </a:ext>
            </a:extLst>
          </p:cNvPr>
          <p:cNvSpPr txBox="1"/>
          <p:nvPr/>
        </p:nvSpPr>
        <p:spPr>
          <a:xfrm>
            <a:off x="9532257" y="9759043"/>
            <a:ext cx="8539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https://</a:t>
            </a:r>
            <a:r>
              <a:rPr lang="en-US" err="1">
                <a:solidFill>
                  <a:schemeClr val="bg1"/>
                </a:solidFill>
                <a:cs typeface="Calibri"/>
              </a:rPr>
              <a:t>williamkoehrsen.medium.com</a:t>
            </a:r>
            <a:r>
              <a:rPr lang="en-US">
                <a:solidFill>
                  <a:schemeClr val="bg1"/>
                </a:solidFill>
                <a:cs typeface="Calibri"/>
              </a:rPr>
              <a:t>/random-forest-simple-explanation-377895a60d2d</a:t>
            </a:r>
          </a:p>
        </p:txBody>
      </p:sp>
      <p:pic>
        <p:nvPicPr>
          <p:cNvPr id="5" name="Picture 4" descr="Random Forest Simple Explanation. Understanding the Random Forest with an…  | by Will Koehrsen | Medium">
            <a:extLst>
              <a:ext uri="{FF2B5EF4-FFF2-40B4-BE49-F238E27FC236}">
                <a16:creationId xmlns:a16="http://schemas.microsoft.com/office/drawing/2014/main" id="{E7225C2B-AA53-EC56-9801-9B0DB8F27C36}"/>
              </a:ext>
            </a:extLst>
          </p:cNvPr>
          <p:cNvPicPr>
            <a:picLocks noChangeAspect="1"/>
          </p:cNvPicPr>
          <p:nvPr/>
        </p:nvPicPr>
        <p:blipFill>
          <a:blip r:embed="rId2"/>
          <a:stretch>
            <a:fillRect/>
          </a:stretch>
        </p:blipFill>
        <p:spPr>
          <a:xfrm>
            <a:off x="10375900" y="2082800"/>
            <a:ext cx="7569199" cy="5667828"/>
          </a:xfrm>
          <a:prstGeom prst="rect">
            <a:avLst/>
          </a:prstGeom>
        </p:spPr>
      </p:pic>
    </p:spTree>
    <p:extLst>
      <p:ext uri="{BB962C8B-B14F-4D97-AF65-F5344CB8AC3E}">
        <p14:creationId xmlns:p14="http://schemas.microsoft.com/office/powerpoint/2010/main" val="104780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y is Machine Learning “cool” ?. If you are working in IT or maybe even… |  by Janvi Parikh | Medium">
            <a:extLst>
              <a:ext uri="{FF2B5EF4-FFF2-40B4-BE49-F238E27FC236}">
                <a16:creationId xmlns:a16="http://schemas.microsoft.com/office/drawing/2014/main" id="{C48856EE-6FC0-3B06-3DA1-CCB651A28F26}"/>
              </a:ext>
            </a:extLst>
          </p:cNvPr>
          <p:cNvPicPr>
            <a:picLocks noChangeAspect="1"/>
          </p:cNvPicPr>
          <p:nvPr/>
        </p:nvPicPr>
        <p:blipFill>
          <a:blip r:embed="rId2"/>
          <a:srcRect l="18777" r="10724"/>
          <a:stretch/>
        </p:blipFill>
        <p:spPr>
          <a:xfrm>
            <a:off x="1"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30272" y="21545"/>
            <a:ext cx="5715140" cy="11353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Building the Model</a:t>
            </a:r>
            <a:endParaRPr lang="en-US" sz="6000" b="1" spc="-260">
              <a:latin typeface="+mj-lt"/>
              <a:ea typeface="+mj-ea"/>
              <a:cs typeface="+mj-cs"/>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10145344" y="530730"/>
            <a:ext cx="7937639" cy="97597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228600">
              <a:lnSpc>
                <a:spcPct val="90000"/>
              </a:lnSpc>
              <a:spcAft>
                <a:spcPts val="600"/>
              </a:spcAft>
              <a:buFont typeface="Arial" panose="020B0604020202020204" pitchFamily="34" charset="0"/>
              <a:buChar char="•"/>
            </a:pPr>
            <a:r>
              <a:rPr lang="en-US" sz="3200"/>
              <a:t>Data transformation:</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Identification of features:</a:t>
            </a:r>
            <a:endParaRPr lang="en-US" sz="3200">
              <a:cs typeface="Calibri"/>
            </a:endParaRPr>
          </a:p>
          <a:p>
            <a:pPr marL="1257300" lvl="2" indent="-228600">
              <a:lnSpc>
                <a:spcPct val="90000"/>
              </a:lnSpc>
              <a:spcAft>
                <a:spcPts val="600"/>
              </a:spcAft>
              <a:buFont typeface="Arial" panose="020B0604020202020204" pitchFamily="34" charset="0"/>
              <a:buChar char="•"/>
            </a:pPr>
            <a:r>
              <a:rPr lang="en-US" sz="3200"/>
              <a:t>Input features: year, state, race, age, union type, marital status, and sex</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Calculation of average income as grouped by input features, </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Pivot data for separated male and female columns</a:t>
            </a:r>
            <a:endParaRPr lang="en-US" sz="3200">
              <a:cs typeface="Calibri"/>
            </a:endParaRPr>
          </a:p>
          <a:p>
            <a:pPr marL="800100" lvl="1"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200"/>
              <a:t>Pay gap percentage calculation:</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Difference between male and female averages for each feature grouping</a:t>
            </a:r>
            <a:endParaRPr lang="en-US" sz="3200">
              <a:cs typeface="Calibri"/>
            </a:endParaRPr>
          </a:p>
          <a:p>
            <a:pPr marL="800100" lvl="1"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200"/>
              <a:t>Cleaning and model preparation:</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Checking for </a:t>
            </a:r>
            <a:r>
              <a:rPr lang="en-US" sz="3200" err="1"/>
              <a:t>NaN</a:t>
            </a:r>
            <a:r>
              <a:rPr lang="en-US" sz="3200"/>
              <a:t> values, </a:t>
            </a:r>
            <a:r>
              <a:rPr lang="en-US" sz="3200" err="1"/>
              <a:t>dtype</a:t>
            </a:r>
            <a:r>
              <a:rPr lang="en-US" sz="3200"/>
              <a:t> conversion </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One-hot-encoding categorial features</a:t>
            </a:r>
            <a:endParaRPr lang="en-US" sz="3200">
              <a:cs typeface="Calibri"/>
            </a:endParaRPr>
          </a:p>
          <a:p>
            <a:pPr marL="1257300" lvl="2" indent="-228600">
              <a:lnSpc>
                <a:spcPct val="90000"/>
              </a:lnSpc>
              <a:spcAft>
                <a:spcPts val="600"/>
              </a:spcAft>
              <a:buFont typeface="Arial" panose="020B0604020202020204" pitchFamily="34" charset="0"/>
              <a:buChar char="•"/>
            </a:pPr>
            <a:r>
              <a:rPr lang="en-US" sz="3200"/>
              <a:t>State, race, union type, marital status</a:t>
            </a:r>
            <a:endParaRPr lang="en-US" sz="3200">
              <a:cs typeface="Calibri"/>
            </a:endParaRPr>
          </a:p>
        </p:txBody>
      </p:sp>
    </p:spTree>
    <p:extLst>
      <p:ext uri="{BB962C8B-B14F-4D97-AF65-F5344CB8AC3E}">
        <p14:creationId xmlns:p14="http://schemas.microsoft.com/office/powerpoint/2010/main" val="37715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y is Machine Learning “cool” ?. If you are working in IT or maybe even… |  by Janvi Parikh | Medium">
            <a:extLst>
              <a:ext uri="{FF2B5EF4-FFF2-40B4-BE49-F238E27FC236}">
                <a16:creationId xmlns:a16="http://schemas.microsoft.com/office/drawing/2014/main" id="{C48856EE-6FC0-3B06-3DA1-CCB651A28F26}"/>
              </a:ext>
            </a:extLst>
          </p:cNvPr>
          <p:cNvPicPr>
            <a:picLocks noChangeAspect="1"/>
          </p:cNvPicPr>
          <p:nvPr/>
        </p:nvPicPr>
        <p:blipFill>
          <a:blip r:embed="rId2"/>
          <a:srcRect l="18777" r="10724"/>
          <a:stretch/>
        </p:blipFill>
        <p:spPr>
          <a:xfrm>
            <a:off x="1"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30272" y="21545"/>
            <a:ext cx="5715140" cy="11353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Building the Model</a:t>
            </a:r>
            <a:endParaRPr lang="en-US" sz="6000" b="1" spc="-260">
              <a:latin typeface="+mj-lt"/>
              <a:ea typeface="+mj-ea"/>
              <a:cs typeface="+mj-cs"/>
              <a:sym typeface="Telegraf Bold"/>
            </a:endParaRPr>
          </a:p>
        </p:txBody>
      </p:sp>
      <p:sp>
        <p:nvSpPr>
          <p:cNvPr id="5" name="TextBox 4">
            <a:extLst>
              <a:ext uri="{FF2B5EF4-FFF2-40B4-BE49-F238E27FC236}">
                <a16:creationId xmlns:a16="http://schemas.microsoft.com/office/drawing/2014/main" id="{329CB5F4-B5A5-E2BE-F6F9-FA80D765CCF7}"/>
              </a:ext>
            </a:extLst>
          </p:cNvPr>
          <p:cNvSpPr txBox="1"/>
          <p:nvPr/>
        </p:nvSpPr>
        <p:spPr>
          <a:xfrm>
            <a:off x="10271791" y="728915"/>
            <a:ext cx="8018473" cy="8833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4000">
                <a:cs typeface="Calibri"/>
              </a:rPr>
              <a:t>Split and scale the data:</a:t>
            </a:r>
          </a:p>
          <a:p>
            <a:pPr marL="800100" lvl="1" indent="-342900">
              <a:buFont typeface="Courier New"/>
              <a:buChar char="o"/>
            </a:pPr>
            <a:r>
              <a:rPr lang="en-US" sz="3200">
                <a:cs typeface="Calibri"/>
              </a:rPr>
              <a:t>Separation of target vector (pay gap) and feature matrix</a:t>
            </a:r>
          </a:p>
          <a:p>
            <a:pPr marL="800100" lvl="1" indent="-342900">
              <a:buFont typeface="Courier New"/>
              <a:buChar char="o"/>
            </a:pPr>
            <a:r>
              <a:rPr lang="en-US" sz="3200">
                <a:cs typeface="Calibri"/>
              </a:rPr>
              <a:t>Train, test, split for separated training and testing sets</a:t>
            </a:r>
          </a:p>
          <a:p>
            <a:pPr marL="800100" lvl="1" indent="-342900">
              <a:buFont typeface="Courier New"/>
              <a:buChar char="o"/>
            </a:pPr>
            <a:r>
              <a:rPr lang="en-US" sz="3200">
                <a:cs typeface="Calibri"/>
              </a:rPr>
              <a:t>Use of standard scaler to standardize values for comparison</a:t>
            </a:r>
          </a:p>
          <a:p>
            <a:pPr marL="800100" lvl="1" indent="-342900">
              <a:buFont typeface="Courier New"/>
              <a:buChar char="o"/>
            </a:pPr>
            <a:endParaRPr lang="en-US" sz="3200">
              <a:cs typeface="Calibri"/>
            </a:endParaRPr>
          </a:p>
          <a:p>
            <a:pPr marL="342900" indent="-342900">
              <a:buFont typeface="Arial"/>
              <a:buChar char="•"/>
            </a:pPr>
            <a:r>
              <a:rPr lang="en-US" sz="4000">
                <a:cs typeface="Calibri"/>
              </a:rPr>
              <a:t>Initialize model and fit to data:</a:t>
            </a:r>
          </a:p>
          <a:p>
            <a:pPr marL="800100" lvl="1" indent="-342900">
              <a:buFont typeface="Courier New"/>
              <a:buChar char="o"/>
            </a:pPr>
            <a:r>
              <a:rPr lang="en-US" sz="3200">
                <a:cs typeface="Calibri"/>
              </a:rPr>
              <a:t>Initialize random forest regressor</a:t>
            </a:r>
          </a:p>
          <a:p>
            <a:pPr marL="800100" lvl="1" indent="-342900">
              <a:buFont typeface="Courier New"/>
              <a:buChar char="o"/>
            </a:pPr>
            <a:r>
              <a:rPr lang="en-US" sz="3200">
                <a:cs typeface="Calibri"/>
              </a:rPr>
              <a:t>Fit model to training data set</a:t>
            </a:r>
          </a:p>
          <a:p>
            <a:pPr marL="800100" lvl="1" indent="-342900">
              <a:buFont typeface="Courier New"/>
              <a:buChar char="o"/>
            </a:pPr>
            <a:endParaRPr lang="en-US" sz="3200">
              <a:cs typeface="Calibri"/>
            </a:endParaRPr>
          </a:p>
          <a:p>
            <a:pPr marL="342900" indent="-342900">
              <a:buFont typeface="Arial"/>
              <a:buChar char="•"/>
            </a:pPr>
            <a:r>
              <a:rPr lang="en-US" sz="4000">
                <a:cs typeface="Calibri"/>
              </a:rPr>
              <a:t>Make predictions:</a:t>
            </a:r>
          </a:p>
          <a:p>
            <a:pPr marL="800100" lvl="1" indent="-342900">
              <a:buFont typeface="Courier New"/>
              <a:buChar char="o"/>
            </a:pPr>
            <a:r>
              <a:rPr lang="en-US" sz="3200">
                <a:cs typeface="Calibri"/>
              </a:rPr>
              <a:t>Use model to predict the pay gap on the test set</a:t>
            </a:r>
          </a:p>
          <a:p>
            <a:pPr marL="800100" lvl="1" indent="-342900">
              <a:buFont typeface="Courier New"/>
              <a:buChar char="o"/>
            </a:pPr>
            <a:endParaRPr lang="en-US" sz="3200">
              <a:cs typeface="Calibri"/>
            </a:endParaRPr>
          </a:p>
          <a:p>
            <a:pPr marL="1257300" lvl="2" indent="-342900">
              <a:buFont typeface="Wingdings"/>
              <a:buChar char="§"/>
            </a:pPr>
            <a:endParaRPr lang="en-US" sz="3200">
              <a:cs typeface="Calibri"/>
            </a:endParaRPr>
          </a:p>
        </p:txBody>
      </p:sp>
    </p:spTree>
    <p:extLst>
      <p:ext uri="{BB962C8B-B14F-4D97-AF65-F5344CB8AC3E}">
        <p14:creationId xmlns:p14="http://schemas.microsoft.com/office/powerpoint/2010/main" val="109853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1230850"/>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Evaluating the Model</a:t>
            </a:r>
            <a:endParaRPr lang="en-US" sz="5400" b="1" spc="-260">
              <a:solidFill>
                <a:srgbClr val="E5E5E5"/>
              </a:solidFill>
              <a:latin typeface="Telegraf Bold"/>
              <a:ea typeface="Telegraf Bold"/>
              <a:cs typeface="Telegraf Bold"/>
              <a:sym typeface="Telegraf Bold"/>
            </a:endParaRPr>
          </a:p>
          <a:p>
            <a:pPr>
              <a:lnSpc>
                <a:spcPts val="4687"/>
              </a:lnSpc>
              <a:spcBef>
                <a:spcPct val="0"/>
              </a:spcBef>
            </a:pPr>
            <a:endParaRPr lang="en-US" sz="5400" b="1" spc="-260">
              <a:solidFill>
                <a:srgbClr val="E5E5E5"/>
              </a:solidFill>
              <a:latin typeface="Telegraf Bold"/>
              <a:ea typeface="Telegraf Bold"/>
              <a:cs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531078" y="1569356"/>
            <a:ext cx="7488995"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evaluation included review of the output R</a:t>
            </a:r>
            <a:r>
              <a:rPr lang="en-US" sz="3200" baseline="30000">
                <a:solidFill>
                  <a:schemeClr val="bg1"/>
                </a:solidFill>
                <a:cs typeface="Calibri"/>
              </a:rPr>
              <a:t>2</a:t>
            </a:r>
            <a:r>
              <a:rPr lang="en-US" sz="3200">
                <a:solidFill>
                  <a:schemeClr val="bg1"/>
                </a:solidFill>
                <a:cs typeface="Calibri"/>
              </a:rPr>
              <a:t> and MSE (Mean Squared Error) values</a:t>
            </a:r>
            <a:endParaRPr lang="en-US">
              <a:solidFill>
                <a:schemeClr val="bg1"/>
              </a:solidFill>
            </a:endParaRP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First model iteration: </a:t>
            </a:r>
          </a:p>
          <a:p>
            <a:pPr marL="800100" lvl="1" indent="-342900">
              <a:buFont typeface="Courier New"/>
              <a:buChar char="o"/>
            </a:pPr>
            <a:r>
              <a:rPr lang="en-US" sz="3200">
                <a:solidFill>
                  <a:schemeClr val="bg1"/>
                </a:solidFill>
                <a:cs typeface="Calibri"/>
              </a:rPr>
              <a:t>R</a:t>
            </a:r>
            <a:r>
              <a:rPr lang="en-US" sz="2100" baseline="30000">
                <a:solidFill>
                  <a:schemeClr val="bg1"/>
                </a:solidFill>
                <a:cs typeface="Calibri"/>
              </a:rPr>
              <a:t>2</a:t>
            </a:r>
            <a:r>
              <a:rPr lang="en-US" sz="3200">
                <a:solidFill>
                  <a:schemeClr val="bg1"/>
                </a:solidFill>
                <a:cs typeface="Calibri"/>
              </a:rPr>
              <a:t> = 0.8439 </a:t>
            </a:r>
          </a:p>
          <a:p>
            <a:pPr marL="800100" lvl="1" indent="-342900">
              <a:buFont typeface="Courier New"/>
              <a:buChar char="o"/>
            </a:pPr>
            <a:r>
              <a:rPr lang="en-US" sz="3200">
                <a:solidFill>
                  <a:schemeClr val="bg1"/>
                </a:solidFill>
                <a:cs typeface="Calibri"/>
              </a:rPr>
              <a:t>MSE = 10150.0645</a:t>
            </a:r>
            <a:endParaRPr lang="en-US" sz="3200">
              <a:solidFill>
                <a:schemeClr val="bg1"/>
              </a:solidFill>
              <a:latin typeface="Calibri"/>
              <a:cs typeface="Calibri"/>
            </a:endParaRP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Room for improvement!</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Feature importance Analysis:</a:t>
            </a:r>
          </a:p>
          <a:p>
            <a:pPr marL="800100" lvl="1" indent="-342900">
              <a:buFont typeface="Courier New"/>
              <a:buChar char="o"/>
            </a:pPr>
            <a:r>
              <a:rPr lang="en-US" sz="3200">
                <a:solidFill>
                  <a:schemeClr val="bg1"/>
                </a:solidFill>
                <a:cs typeface="Calibri"/>
              </a:rPr>
              <a:t>Method of extracting and sorting features by impact on the model</a:t>
            </a:r>
          </a:p>
          <a:p>
            <a:pPr marL="800100" lvl="1" indent="-342900">
              <a:buFont typeface="Courier New"/>
              <a:buChar char="o"/>
            </a:pPr>
            <a:r>
              <a:rPr lang="en-US" sz="3200">
                <a:solidFill>
                  <a:schemeClr val="bg1"/>
                </a:solidFill>
                <a:cs typeface="Calibri"/>
              </a:rPr>
              <a:t>Helped identify features possibly hindering the model's performance</a:t>
            </a:r>
          </a:p>
          <a:p>
            <a:pPr marL="342900" indent="-342900">
              <a:buFont typeface="Arial"/>
              <a:buChar char="•"/>
            </a:pPr>
            <a:endParaRPr lang="en-US" sz="3200">
              <a:solidFill>
                <a:schemeClr val="bg1"/>
              </a:solidFill>
              <a:cs typeface="Calibri"/>
            </a:endParaRPr>
          </a:p>
        </p:txBody>
      </p:sp>
      <p:pic>
        <p:nvPicPr>
          <p:cNvPr id="4" name="Picture 3" descr="A graph with different colored bars&#10;&#10;Description automatically generated">
            <a:extLst>
              <a:ext uri="{FF2B5EF4-FFF2-40B4-BE49-F238E27FC236}">
                <a16:creationId xmlns:a16="http://schemas.microsoft.com/office/drawing/2014/main" id="{8BD22850-69BE-92C5-4F8F-5013047D7193}"/>
              </a:ext>
            </a:extLst>
          </p:cNvPr>
          <p:cNvPicPr>
            <a:picLocks noChangeAspect="1"/>
          </p:cNvPicPr>
          <p:nvPr/>
        </p:nvPicPr>
        <p:blipFill>
          <a:blip r:embed="rId2"/>
          <a:stretch>
            <a:fillRect/>
          </a:stretch>
        </p:blipFill>
        <p:spPr>
          <a:xfrm>
            <a:off x="8020611" y="2571751"/>
            <a:ext cx="10054477" cy="4967006"/>
          </a:xfrm>
          <a:prstGeom prst="rect">
            <a:avLst/>
          </a:prstGeom>
        </p:spPr>
      </p:pic>
    </p:spTree>
    <p:extLst>
      <p:ext uri="{BB962C8B-B14F-4D97-AF65-F5344CB8AC3E}">
        <p14:creationId xmlns:p14="http://schemas.microsoft.com/office/powerpoint/2010/main" val="236315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1230850"/>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Evaluating the Model</a:t>
            </a:r>
            <a:endParaRPr lang="en-US" sz="5400" b="1" spc="-260">
              <a:solidFill>
                <a:srgbClr val="E5E5E5"/>
              </a:solidFill>
              <a:latin typeface="Telegraf Bold"/>
              <a:ea typeface="Telegraf Bold"/>
              <a:cs typeface="Telegraf Bold"/>
              <a:sym typeface="Telegraf Bold"/>
            </a:endParaRPr>
          </a:p>
          <a:p>
            <a:pPr>
              <a:lnSpc>
                <a:spcPts val="4687"/>
              </a:lnSpc>
              <a:spcBef>
                <a:spcPct val="0"/>
              </a:spcBef>
            </a:pPr>
            <a:endParaRPr lang="en-US" sz="5400" b="1" spc="-260">
              <a:solidFill>
                <a:srgbClr val="E5E5E5"/>
              </a:solidFill>
              <a:latin typeface="Telegraf Bold"/>
              <a:ea typeface="Telegraf Bold"/>
              <a:cs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304159" y="1569356"/>
            <a:ext cx="7875597"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steps repeated with reduced features</a:t>
            </a:r>
            <a:endParaRPr lang="en-US">
              <a:solidFill>
                <a:schemeClr val="bg1"/>
              </a:solidFill>
              <a:cs typeface="Calibri"/>
            </a:endParaRPr>
          </a:p>
          <a:p>
            <a:pPr marL="800100" lvl="1" indent="-342900">
              <a:buFont typeface="Courier New"/>
              <a:buChar char="o"/>
            </a:pPr>
            <a:r>
              <a:rPr lang="en-US" sz="3200">
                <a:solidFill>
                  <a:schemeClr val="bg1"/>
                </a:solidFill>
                <a:cs typeface="Calibri"/>
              </a:rPr>
              <a:t>Sex, age, and year</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Improvement was made in both scores:</a:t>
            </a:r>
          </a:p>
          <a:p>
            <a:pPr marL="800100" lvl="1" indent="-342900">
              <a:buFont typeface="Courier New"/>
              <a:buChar char="o"/>
            </a:pPr>
            <a:r>
              <a:rPr lang="en-US" sz="3200">
                <a:solidFill>
                  <a:schemeClr val="bg1"/>
                </a:solidFill>
                <a:cs typeface="Calibri"/>
              </a:rPr>
              <a:t>R2 = 0.92405</a:t>
            </a:r>
          </a:p>
          <a:p>
            <a:pPr marL="800100" lvl="1" indent="-342900">
              <a:buFont typeface="Courier New"/>
              <a:buChar char="o"/>
            </a:pPr>
            <a:r>
              <a:rPr lang="en-US" sz="3200">
                <a:solidFill>
                  <a:schemeClr val="bg1"/>
                </a:solidFill>
                <a:cs typeface="Calibri"/>
              </a:rPr>
              <a:t>MSE = 8.0346</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Focusing on these inputted features improved model accuracy and reduced prediction error</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This achieves our goal of creating a model that can accurately predict pay gap</a:t>
            </a:r>
          </a:p>
          <a:p>
            <a:pPr marL="800100" lvl="1" indent="-342900">
              <a:buFont typeface="Courier New"/>
              <a:buChar char="o"/>
            </a:pPr>
            <a:endParaRPr lang="en-US" sz="3200">
              <a:solidFill>
                <a:schemeClr val="bg1"/>
              </a:solidFill>
              <a:cs typeface="Calibri"/>
            </a:endParaRPr>
          </a:p>
          <a:p>
            <a:pPr marL="342900" indent="-342900">
              <a:buFont typeface="Arial"/>
              <a:buChar char="•"/>
            </a:pPr>
            <a:endParaRPr lang="en-US" sz="3200">
              <a:solidFill>
                <a:schemeClr val="bg1"/>
              </a:solidFill>
              <a:cs typeface="Calibri"/>
            </a:endParaRPr>
          </a:p>
        </p:txBody>
      </p:sp>
      <p:pic>
        <p:nvPicPr>
          <p:cNvPr id="5" name="Picture 4">
            <a:extLst>
              <a:ext uri="{FF2B5EF4-FFF2-40B4-BE49-F238E27FC236}">
                <a16:creationId xmlns:a16="http://schemas.microsoft.com/office/drawing/2014/main" id="{0F1E58CE-3147-BD0D-D274-F23674958E90}"/>
              </a:ext>
            </a:extLst>
          </p:cNvPr>
          <p:cNvPicPr>
            <a:picLocks noChangeAspect="1"/>
          </p:cNvPicPr>
          <p:nvPr/>
        </p:nvPicPr>
        <p:blipFill>
          <a:blip r:embed="rId2"/>
          <a:stretch>
            <a:fillRect/>
          </a:stretch>
        </p:blipFill>
        <p:spPr>
          <a:xfrm>
            <a:off x="8180295" y="2571749"/>
            <a:ext cx="9760323" cy="4840941"/>
          </a:xfrm>
          <a:prstGeom prst="rect">
            <a:avLst/>
          </a:prstGeom>
        </p:spPr>
      </p:pic>
    </p:spTree>
    <p:extLst>
      <p:ext uri="{BB962C8B-B14F-4D97-AF65-F5344CB8AC3E}">
        <p14:creationId xmlns:p14="http://schemas.microsoft.com/office/powerpoint/2010/main" val="285557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chine Learning Explained.. It is mind-blowing and fascinating how… | by  Beltus Nkwawir | Medium">
            <a:extLst>
              <a:ext uri="{FF2B5EF4-FFF2-40B4-BE49-F238E27FC236}">
                <a16:creationId xmlns:a16="http://schemas.microsoft.com/office/drawing/2014/main" id="{13DED62F-6927-F684-D38C-811A56EE8151}"/>
              </a:ext>
            </a:extLst>
          </p:cNvPr>
          <p:cNvPicPr>
            <a:picLocks noChangeAspect="1"/>
          </p:cNvPicPr>
          <p:nvPr/>
        </p:nvPicPr>
        <p:blipFill>
          <a:blip r:embed="rId2"/>
          <a:srcRect l="32" r="17836"/>
          <a:stretch/>
        </p:blipFill>
        <p:spPr>
          <a:xfrm>
            <a:off x="3783534"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33668" y="253533"/>
            <a:ext cx="5733283" cy="967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Using the Model</a:t>
            </a:r>
            <a:endParaRPr lang="en-US" sz="6000" b="1" spc="-260">
              <a:latin typeface="+mj-lt"/>
              <a:ea typeface="+mj-ea"/>
              <a:cs typeface="+mj-cs"/>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265580" y="1760309"/>
            <a:ext cx="6590534" cy="826993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57200" indent="-342900">
              <a:lnSpc>
                <a:spcPct val="90000"/>
              </a:lnSpc>
              <a:spcAft>
                <a:spcPts val="600"/>
              </a:spcAft>
              <a:buFont typeface="Arial"/>
              <a:buChar char="•"/>
            </a:pPr>
            <a:r>
              <a:rPr lang="en-US" sz="2800"/>
              <a:t>Observation of pay gap trends over time  </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Evaluation of policy changes through measurement of the pay gap following policy implementation</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Draw insight on demographic features that may affect gender pay gap </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Identify the pay gap of specific groups</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Experiment with hypothetical scenarios that would allow us to see potential pay gap effects </a:t>
            </a:r>
            <a:endParaRPr lang="en-US" sz="2800">
              <a:cs typeface="Calibri"/>
            </a:endParaRPr>
          </a:p>
          <a:p>
            <a:pPr marL="800100" lvl="1" indent="-228600">
              <a:lnSpc>
                <a:spcPct val="90000"/>
              </a:lnSpc>
              <a:spcAft>
                <a:spcPts val="600"/>
              </a:spcAft>
              <a:buFont typeface="Arial" panose="020B0604020202020204" pitchFamily="34" charset="0"/>
              <a:buChar char="•"/>
            </a:pPr>
            <a:endParaRPr lang="en-US" sz="2400">
              <a:cs typeface="Calibri"/>
            </a:endParaRPr>
          </a:p>
          <a:p>
            <a:pPr marL="342900" indent="-228600">
              <a:lnSpc>
                <a:spcPct val="90000"/>
              </a:lnSpc>
              <a:spcAft>
                <a:spcPts val="600"/>
              </a:spcAft>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244607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10" name="Group 10"/>
          <p:cNvGrpSpPr/>
          <p:nvPr/>
        </p:nvGrpSpPr>
        <p:grpSpPr>
          <a:xfrm>
            <a:off x="1615312" y="5017453"/>
            <a:ext cx="4790150" cy="3072904"/>
            <a:chOff x="0" y="0"/>
            <a:chExt cx="742120" cy="476073"/>
          </a:xfrm>
        </p:grpSpPr>
        <p:sp>
          <p:nvSpPr>
            <p:cNvPr id="11" name="Freeform 11"/>
            <p:cNvSpPr/>
            <p:nvPr/>
          </p:nvSpPr>
          <p:spPr>
            <a:xfrm>
              <a:off x="0" y="0"/>
              <a:ext cx="742120" cy="476073"/>
            </a:xfrm>
            <a:custGeom>
              <a:avLst/>
              <a:gdLst/>
              <a:ahLst/>
              <a:cxnLst/>
              <a:rect l="l" t="t" r="r" b="b"/>
              <a:pathLst>
                <a:path w="742120" h="476073">
                  <a:moveTo>
                    <a:pt x="32324" y="0"/>
                  </a:moveTo>
                  <a:lnTo>
                    <a:pt x="709795" y="0"/>
                  </a:lnTo>
                  <a:cubicBezTo>
                    <a:pt x="727648" y="0"/>
                    <a:pt x="742120" y="14472"/>
                    <a:pt x="742120" y="32324"/>
                  </a:cubicBezTo>
                  <a:lnTo>
                    <a:pt x="742120" y="443749"/>
                  </a:lnTo>
                  <a:cubicBezTo>
                    <a:pt x="742120" y="461601"/>
                    <a:pt x="727648" y="476073"/>
                    <a:pt x="709795" y="476073"/>
                  </a:cubicBezTo>
                  <a:lnTo>
                    <a:pt x="32324" y="476073"/>
                  </a:lnTo>
                  <a:cubicBezTo>
                    <a:pt x="14472" y="476073"/>
                    <a:pt x="0" y="461601"/>
                    <a:pt x="0" y="443749"/>
                  </a:cubicBezTo>
                  <a:lnTo>
                    <a:pt x="0" y="32324"/>
                  </a:lnTo>
                  <a:cubicBezTo>
                    <a:pt x="0" y="14472"/>
                    <a:pt x="14472" y="0"/>
                    <a:pt x="32324" y="0"/>
                  </a:cubicBezTo>
                  <a:close/>
                </a:path>
              </a:pathLst>
            </a:custGeom>
            <a:blipFill>
              <a:blip r:embed="rId2"/>
              <a:stretch>
                <a:fillRect t="-1863" b="-1863"/>
              </a:stretch>
            </a:blipFill>
          </p:spPr>
          <p:txBody>
            <a:bodyPr/>
            <a:lstStyle/>
            <a:p>
              <a:endParaRPr lang="en-US"/>
            </a:p>
          </p:txBody>
        </p:sp>
      </p:grpSp>
      <p:sp>
        <p:nvSpPr>
          <p:cNvPr id="13" name="Freeform 13"/>
          <p:cNvSpPr/>
          <p:nvPr/>
        </p:nvSpPr>
        <p:spPr>
          <a:xfrm>
            <a:off x="5454159" y="6553905"/>
            <a:ext cx="1366147" cy="1341308"/>
          </a:xfrm>
          <a:custGeom>
            <a:avLst/>
            <a:gdLst/>
            <a:ahLst/>
            <a:cxnLst/>
            <a:rect l="l" t="t" r="r" b="b"/>
            <a:pathLst>
              <a:path w="1366147" h="1341308">
                <a:moveTo>
                  <a:pt x="0" y="0"/>
                </a:moveTo>
                <a:lnTo>
                  <a:pt x="1366148" y="0"/>
                </a:lnTo>
                <a:lnTo>
                  <a:pt x="1366148" y="1341308"/>
                </a:lnTo>
                <a:lnTo>
                  <a:pt x="0" y="1341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335311" y="2238145"/>
            <a:ext cx="6665624" cy="2310765"/>
          </a:xfrm>
          <a:prstGeom prst="rect">
            <a:avLst/>
          </a:prstGeom>
        </p:spPr>
        <p:txBody>
          <a:bodyPr lIns="0" tIns="0" rIns="0" bIns="0" rtlCol="0" anchor="t">
            <a:spAutoFit/>
          </a:bodyPr>
          <a:lstStyle/>
          <a:p>
            <a:pPr marL="0" lvl="0" indent="0" algn="l">
              <a:lnSpc>
                <a:spcPts val="5759"/>
              </a:lnSpc>
              <a:spcBef>
                <a:spcPct val="0"/>
              </a:spcBef>
            </a:pPr>
            <a:r>
              <a:rPr lang="en-US" sz="6399" b="1" spc="-319">
                <a:solidFill>
                  <a:srgbClr val="53A1DB"/>
                </a:solidFill>
                <a:latin typeface="Telegraf Bold"/>
                <a:ea typeface="Telegraf Bold"/>
                <a:cs typeface="Telegraf Bold"/>
                <a:sym typeface="Telegraf Bold"/>
              </a:rPr>
              <a:t>TRANSPARENCY AND PAY EQUITY AUDITS</a:t>
            </a:r>
          </a:p>
        </p:txBody>
      </p:sp>
      <p:sp>
        <p:nvSpPr>
          <p:cNvPr id="16" name="TextBox 16"/>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BENEFITS OF TRANSPARENCY &amp; PAY AUDITS</a:t>
            </a:r>
          </a:p>
        </p:txBody>
      </p:sp>
      <p:sp>
        <p:nvSpPr>
          <p:cNvPr id="17" name="TextBox 17"/>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8" name="TextBox 18"/>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0" name="TextBox 19">
            <a:extLst>
              <a:ext uri="{FF2B5EF4-FFF2-40B4-BE49-F238E27FC236}">
                <a16:creationId xmlns:a16="http://schemas.microsoft.com/office/drawing/2014/main" id="{B830F71B-B222-9A76-00A2-45A52000EF99}"/>
              </a:ext>
            </a:extLst>
          </p:cNvPr>
          <p:cNvSpPr txBox="1"/>
          <p:nvPr/>
        </p:nvSpPr>
        <p:spPr>
          <a:xfrm>
            <a:off x="8103756" y="1805899"/>
            <a:ext cx="9283070" cy="7201972"/>
          </a:xfrm>
          <a:prstGeom prst="rect">
            <a:avLst/>
          </a:prstGeom>
          <a:noFill/>
        </p:spPr>
        <p:txBody>
          <a:bodyPr wrap="square" lIns="91440" tIns="45720" rIns="91440" bIns="45720" rtlCol="0" anchor="t">
            <a:spAutoFit/>
          </a:bodyPr>
          <a:lstStyle/>
          <a:p>
            <a:r>
              <a:rPr lang="en-US" sz="2200">
                <a:latin typeface="Telegraf"/>
              </a:rPr>
              <a:t>Research shows that gender-based pay differences often cannot be fully explained by objective factors like occupational segregation, work experience, or education. Unexplained components of the wage gap are linked to biases, stereotypes, and lack of transparency in pay-setting. Studies indicate that mandated disclosure of company-level pay data is an effective policy for reducing this gap. Key reasons why transparency matters include:</a:t>
            </a:r>
          </a:p>
          <a:p>
            <a:endParaRPr lang="en-US" sz="2200">
              <a:latin typeface="Telegraf"/>
            </a:endParaRPr>
          </a:p>
          <a:p>
            <a:pPr>
              <a:buFont typeface="+mj-lt"/>
              <a:buAutoNum type="arabicPeriod"/>
            </a:pPr>
            <a:r>
              <a:rPr lang="en-US" sz="2200" b="1">
                <a:latin typeface="Telegraf Bold"/>
              </a:rPr>
              <a:t>Awareness and Accountability</a:t>
            </a:r>
            <a:r>
              <a:rPr lang="en-US" sz="2200">
                <a:latin typeface="Telegraf Bold"/>
              </a:rPr>
              <a:t>:</a:t>
            </a:r>
            <a:r>
              <a:rPr lang="en-US" sz="2200">
                <a:latin typeface="Telegraf"/>
              </a:rPr>
              <a:t> Open pay practices increase awareness of disparities, compelling organizations to justify unexplained differences.</a:t>
            </a:r>
          </a:p>
          <a:p>
            <a:pPr>
              <a:buFont typeface="+mj-lt"/>
              <a:buAutoNum type="arabicPeriod"/>
            </a:pPr>
            <a:r>
              <a:rPr lang="en-US" sz="2200" b="1">
                <a:latin typeface="Telegraf Bold"/>
              </a:rPr>
              <a:t>Identification of Inequities</a:t>
            </a:r>
            <a:r>
              <a:rPr lang="en-US" sz="2200">
                <a:latin typeface="Telegraf Bold"/>
              </a:rPr>
              <a:t>:</a:t>
            </a:r>
            <a:r>
              <a:rPr lang="en-US" sz="2200">
                <a:latin typeface="Telegraf"/>
              </a:rPr>
              <a:t> Mandated reports prompt employers to analyze pay structures and collect standardized data, uncovering previously ignored inequities.</a:t>
            </a:r>
          </a:p>
          <a:p>
            <a:pPr>
              <a:buFont typeface="+mj-lt"/>
              <a:buAutoNum type="arabicPeriod"/>
            </a:pPr>
            <a:r>
              <a:rPr lang="en-US" sz="2200" b="1">
                <a:latin typeface="Telegraf Bold"/>
              </a:rPr>
              <a:t>Competitive Pressure</a:t>
            </a:r>
            <a:r>
              <a:rPr lang="en-US" sz="2200">
                <a:latin typeface="Telegraf Bold"/>
              </a:rPr>
              <a:t>: </a:t>
            </a:r>
            <a:r>
              <a:rPr lang="en-US" sz="2200">
                <a:latin typeface="Telegraf"/>
              </a:rPr>
              <a:t>Public disclosure creates incentives for companies to improve their standings relative to industry peers to avoid criticism over unexplained pay gaps.</a:t>
            </a:r>
          </a:p>
          <a:p>
            <a:pPr>
              <a:buFont typeface="+mj-lt"/>
              <a:buAutoNum type="arabicPeriod"/>
            </a:pPr>
            <a:r>
              <a:rPr lang="en-US" sz="2200" b="1">
                <a:latin typeface="Telegraf Bold"/>
              </a:rPr>
              <a:t>Bargaining Power</a:t>
            </a:r>
            <a:r>
              <a:rPr lang="en-US" sz="2200">
                <a:latin typeface="Telegraf Bold"/>
              </a:rPr>
              <a:t>:</a:t>
            </a:r>
            <a:r>
              <a:rPr lang="en-US" sz="2200">
                <a:latin typeface="Telegraf"/>
              </a:rPr>
              <a:t> Transparency enhances employees' ability to negotiate fair wages, especially for women who may lack access to pay information.</a:t>
            </a:r>
          </a:p>
          <a:p>
            <a:endParaRPr lang="en-US" sz="2200">
              <a:latin typeface="Telegra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48899" y="543647"/>
            <a:ext cx="16230600" cy="8714653"/>
            <a:chOff x="0" y="0"/>
            <a:chExt cx="4274726" cy="2295217"/>
          </a:xfrm>
        </p:grpSpPr>
        <p:sp>
          <p:nvSpPr>
            <p:cNvPr id="3" name="Freeform 3"/>
            <p:cNvSpPr/>
            <p:nvPr/>
          </p:nvSpPr>
          <p:spPr>
            <a:xfrm>
              <a:off x="0" y="0"/>
              <a:ext cx="4274726" cy="2295217"/>
            </a:xfrm>
            <a:custGeom>
              <a:avLst/>
              <a:gdLst/>
              <a:ahLst/>
              <a:cxnLst/>
              <a:rect l="l" t="t" r="r" b="b"/>
              <a:pathLst>
                <a:path w="4274726" h="2295217">
                  <a:moveTo>
                    <a:pt x="14310" y="0"/>
                  </a:moveTo>
                  <a:lnTo>
                    <a:pt x="4260416" y="0"/>
                  </a:lnTo>
                  <a:cubicBezTo>
                    <a:pt x="4264211" y="0"/>
                    <a:pt x="4267851" y="1508"/>
                    <a:pt x="4270535" y="4191"/>
                  </a:cubicBezTo>
                  <a:cubicBezTo>
                    <a:pt x="4273218" y="6875"/>
                    <a:pt x="4274726" y="10515"/>
                    <a:pt x="4274726" y="14310"/>
                  </a:cubicBezTo>
                  <a:lnTo>
                    <a:pt x="4274726" y="2280907"/>
                  </a:lnTo>
                  <a:cubicBezTo>
                    <a:pt x="4274726" y="2284702"/>
                    <a:pt x="4273218" y="2288342"/>
                    <a:pt x="4270535" y="2291026"/>
                  </a:cubicBezTo>
                  <a:cubicBezTo>
                    <a:pt x="4267851" y="2293709"/>
                    <a:pt x="4264211" y="2295217"/>
                    <a:pt x="4260416" y="2295217"/>
                  </a:cubicBezTo>
                  <a:lnTo>
                    <a:pt x="14310" y="2295217"/>
                  </a:lnTo>
                  <a:cubicBezTo>
                    <a:pt x="10515" y="2295217"/>
                    <a:pt x="6875" y="2293709"/>
                    <a:pt x="4191" y="2291026"/>
                  </a:cubicBezTo>
                  <a:cubicBezTo>
                    <a:pt x="1508" y="2288342"/>
                    <a:pt x="0" y="2284702"/>
                    <a:pt x="0" y="228090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33331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Freeform 7"/>
          <p:cNvSpPr/>
          <p:nvPr/>
        </p:nvSpPr>
        <p:spPr>
          <a:xfrm>
            <a:off x="15219188" y="3266597"/>
            <a:ext cx="2040112" cy="1876903"/>
          </a:xfrm>
          <a:custGeom>
            <a:avLst/>
            <a:gdLst/>
            <a:ahLst/>
            <a:cxnLst/>
            <a:rect l="l" t="t" r="r" b="b"/>
            <a:pathLst>
              <a:path w="2040112" h="1876903">
                <a:moveTo>
                  <a:pt x="0" y="0"/>
                </a:moveTo>
                <a:lnTo>
                  <a:pt x="2040112" y="0"/>
                </a:lnTo>
                <a:lnTo>
                  <a:pt x="2040112" y="1876903"/>
                </a:lnTo>
                <a:lnTo>
                  <a:pt x="0" y="1876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8"/>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Freeform 9"/>
          <p:cNvSpPr/>
          <p:nvPr/>
        </p:nvSpPr>
        <p:spPr>
          <a:xfrm>
            <a:off x="15518013" y="6279595"/>
            <a:ext cx="1667856" cy="1925375"/>
          </a:xfrm>
          <a:custGeom>
            <a:avLst/>
            <a:gdLst/>
            <a:ahLst/>
            <a:cxnLst/>
            <a:rect l="l" t="t" r="r" b="b"/>
            <a:pathLst>
              <a:path w="1667856" h="1925375">
                <a:moveTo>
                  <a:pt x="0" y="0"/>
                </a:moveTo>
                <a:lnTo>
                  <a:pt x="1667856" y="0"/>
                </a:lnTo>
                <a:lnTo>
                  <a:pt x="1667856" y="1925376"/>
                </a:lnTo>
                <a:lnTo>
                  <a:pt x="0" y="192537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1335311" y="8848682"/>
            <a:ext cx="9040149"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A JOURNEY TOWARD EQUALITY IN PAY</a:t>
            </a:r>
          </a:p>
        </p:txBody>
      </p:sp>
      <p:sp>
        <p:nvSpPr>
          <p:cNvPr id="12" name="TextBox 1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3" name="TextBox 1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14" name="TextBox 14"/>
          <p:cNvSpPr txBox="1"/>
          <p:nvPr/>
        </p:nvSpPr>
        <p:spPr>
          <a:xfrm>
            <a:off x="5663041" y="2012707"/>
            <a:ext cx="6961918" cy="1042251"/>
          </a:xfrm>
          <a:prstGeom prst="rect">
            <a:avLst/>
          </a:prstGeom>
        </p:spPr>
        <p:txBody>
          <a:bodyPr lIns="0" tIns="0" rIns="0" bIns="0" rtlCol="0" anchor="t">
            <a:spAutoFit/>
          </a:bodyPr>
          <a:lstStyle/>
          <a:p>
            <a:pPr marL="0" lvl="0" indent="0" algn="l">
              <a:lnSpc>
                <a:spcPts val="7520"/>
              </a:lnSpc>
              <a:spcBef>
                <a:spcPct val="0"/>
              </a:spcBef>
            </a:pPr>
            <a:r>
              <a:rPr lang="en-US" sz="8350">
                <a:solidFill>
                  <a:srgbClr val="53A1DB"/>
                </a:solidFill>
                <a:latin typeface="Burgues Script"/>
                <a:ea typeface="Burgues Script"/>
                <a:cs typeface="Burgues Script"/>
                <a:sym typeface="Burgues Script"/>
              </a:rPr>
              <a:t>Introduction</a:t>
            </a:r>
          </a:p>
        </p:txBody>
      </p:sp>
      <p:graphicFrame>
        <p:nvGraphicFramePr>
          <p:cNvPr id="18" name="TextBox 10">
            <a:extLst>
              <a:ext uri="{FF2B5EF4-FFF2-40B4-BE49-F238E27FC236}">
                <a16:creationId xmlns:a16="http://schemas.microsoft.com/office/drawing/2014/main" id="{2A87609D-1105-6FEE-8B85-B26DD12AC9FF}"/>
              </a:ext>
            </a:extLst>
          </p:cNvPr>
          <p:cNvGraphicFramePr/>
          <p:nvPr>
            <p:extLst>
              <p:ext uri="{D42A27DB-BD31-4B8C-83A1-F6EECF244321}">
                <p14:modId xmlns:p14="http://schemas.microsoft.com/office/powerpoint/2010/main" val="2236454714"/>
              </p:ext>
            </p:extLst>
          </p:nvPr>
        </p:nvGraphicFramePr>
        <p:xfrm>
          <a:off x="1272007" y="2839514"/>
          <a:ext cx="13529826" cy="5707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10426385" y="2139662"/>
            <a:ext cx="6238474" cy="6376285"/>
            <a:chOff x="0" y="0"/>
            <a:chExt cx="1494189" cy="1537427"/>
          </a:xfrm>
        </p:grpSpPr>
        <p:sp>
          <p:nvSpPr>
            <p:cNvPr id="9" name="Freeform 9"/>
            <p:cNvSpPr/>
            <p:nvPr/>
          </p:nvSpPr>
          <p:spPr>
            <a:xfrm>
              <a:off x="0" y="0"/>
              <a:ext cx="1494189" cy="1537427"/>
            </a:xfrm>
            <a:custGeom>
              <a:avLst/>
              <a:gdLst/>
              <a:ahLst/>
              <a:cxnLst/>
              <a:rect l="l" t="t" r="r" b="b"/>
              <a:pathLst>
                <a:path w="1494189" h="1537427">
                  <a:moveTo>
                    <a:pt x="40939" y="0"/>
                  </a:moveTo>
                  <a:lnTo>
                    <a:pt x="1453250" y="0"/>
                  </a:lnTo>
                  <a:cubicBezTo>
                    <a:pt x="1475860" y="0"/>
                    <a:pt x="1494189" y="18329"/>
                    <a:pt x="1494189" y="40939"/>
                  </a:cubicBezTo>
                  <a:lnTo>
                    <a:pt x="1494189" y="1496488"/>
                  </a:lnTo>
                  <a:cubicBezTo>
                    <a:pt x="1494189" y="1519098"/>
                    <a:pt x="1475860" y="1537427"/>
                    <a:pt x="1453250" y="1537427"/>
                  </a:cubicBezTo>
                  <a:lnTo>
                    <a:pt x="40939" y="1537427"/>
                  </a:lnTo>
                  <a:cubicBezTo>
                    <a:pt x="18329" y="1537427"/>
                    <a:pt x="0" y="1519098"/>
                    <a:pt x="0" y="1496488"/>
                  </a:cubicBezTo>
                  <a:lnTo>
                    <a:pt x="0" y="40939"/>
                  </a:lnTo>
                  <a:cubicBezTo>
                    <a:pt x="0" y="18329"/>
                    <a:pt x="18329" y="0"/>
                    <a:pt x="40939" y="0"/>
                  </a:cubicBezTo>
                  <a:close/>
                </a:path>
              </a:pathLst>
            </a:custGeom>
            <a:solidFill>
              <a:srgbClr val="000000">
                <a:alpha val="0"/>
              </a:srgbClr>
            </a:solidFill>
            <a:ln w="28575" cap="rnd">
              <a:solidFill>
                <a:srgbClr val="53A1DB"/>
              </a:solidFill>
              <a:prstDash val="solid"/>
              <a:round/>
            </a:ln>
          </p:spPr>
          <p:txBody>
            <a:bodyPr/>
            <a:lstStyle/>
            <a:p>
              <a:endParaRPr lang="en-US"/>
            </a:p>
          </p:txBody>
        </p:sp>
        <p:sp>
          <p:nvSpPr>
            <p:cNvPr id="10" name="TextBox 10"/>
            <p:cNvSpPr txBox="1"/>
            <p:nvPr/>
          </p:nvSpPr>
          <p:spPr>
            <a:xfrm>
              <a:off x="0" y="9525"/>
              <a:ext cx="1494189" cy="1527902"/>
            </a:xfrm>
            <a:prstGeom prst="rect">
              <a:avLst/>
            </a:prstGeom>
          </p:spPr>
          <p:txBody>
            <a:bodyPr lIns="50800" tIns="50800" rIns="50800" bIns="50800" rtlCol="0" anchor="ctr"/>
            <a:lstStyle/>
            <a:p>
              <a:pPr algn="ctr">
                <a:lnSpc>
                  <a:spcPts val="2004"/>
                </a:lnSpc>
              </a:pPr>
              <a:endParaRPr/>
            </a:p>
          </p:txBody>
        </p:sp>
      </p:grpSp>
      <p:grpSp>
        <p:nvGrpSpPr>
          <p:cNvPr id="11" name="Group 11"/>
          <p:cNvGrpSpPr/>
          <p:nvPr/>
        </p:nvGrpSpPr>
        <p:grpSpPr>
          <a:xfrm>
            <a:off x="11027004" y="2474905"/>
            <a:ext cx="5101750" cy="2347209"/>
            <a:chOff x="0" y="0"/>
            <a:chExt cx="790395" cy="363644"/>
          </a:xfrm>
        </p:grpSpPr>
        <p:sp>
          <p:nvSpPr>
            <p:cNvPr id="12" name="Freeform 12"/>
            <p:cNvSpPr/>
            <p:nvPr/>
          </p:nvSpPr>
          <p:spPr>
            <a:xfrm>
              <a:off x="0" y="0"/>
              <a:ext cx="790395" cy="363644"/>
            </a:xfrm>
            <a:custGeom>
              <a:avLst/>
              <a:gdLst/>
              <a:ahLst/>
              <a:cxnLst/>
              <a:rect l="l" t="t" r="r" b="b"/>
              <a:pathLst>
                <a:path w="790395" h="363644">
                  <a:moveTo>
                    <a:pt x="30350" y="0"/>
                  </a:moveTo>
                  <a:lnTo>
                    <a:pt x="760045" y="0"/>
                  </a:lnTo>
                  <a:cubicBezTo>
                    <a:pt x="776806" y="0"/>
                    <a:pt x="790395" y="13588"/>
                    <a:pt x="790395" y="30350"/>
                  </a:cubicBezTo>
                  <a:lnTo>
                    <a:pt x="790395" y="333294"/>
                  </a:lnTo>
                  <a:cubicBezTo>
                    <a:pt x="790395" y="350056"/>
                    <a:pt x="776806" y="363644"/>
                    <a:pt x="760045" y="363644"/>
                  </a:cubicBezTo>
                  <a:lnTo>
                    <a:pt x="30350" y="363644"/>
                  </a:lnTo>
                  <a:cubicBezTo>
                    <a:pt x="13588" y="363644"/>
                    <a:pt x="0" y="350056"/>
                    <a:pt x="0" y="333294"/>
                  </a:cubicBezTo>
                  <a:lnTo>
                    <a:pt x="0" y="30350"/>
                  </a:lnTo>
                  <a:cubicBezTo>
                    <a:pt x="0" y="13588"/>
                    <a:pt x="13588" y="0"/>
                    <a:pt x="30350" y="0"/>
                  </a:cubicBezTo>
                  <a:close/>
                </a:path>
              </a:pathLst>
            </a:custGeom>
            <a:blipFill>
              <a:blip r:embed="rId2"/>
              <a:stretch>
                <a:fillRect t="-19717" r="-7265" b="-35421"/>
              </a:stretch>
            </a:blipFill>
          </p:spPr>
          <p:txBody>
            <a:bodyPr/>
            <a:lstStyle/>
            <a:p>
              <a:endParaRPr lang="en-US"/>
            </a:p>
          </p:txBody>
        </p:sp>
      </p:grpSp>
      <p:grpSp>
        <p:nvGrpSpPr>
          <p:cNvPr id="13" name="Group 13"/>
          <p:cNvGrpSpPr/>
          <p:nvPr/>
        </p:nvGrpSpPr>
        <p:grpSpPr>
          <a:xfrm>
            <a:off x="12596828" y="4344795"/>
            <a:ext cx="3598323" cy="567806"/>
            <a:chOff x="0" y="0"/>
            <a:chExt cx="947706" cy="149546"/>
          </a:xfrm>
        </p:grpSpPr>
        <p:sp>
          <p:nvSpPr>
            <p:cNvPr id="14" name="Freeform 14"/>
            <p:cNvSpPr/>
            <p:nvPr/>
          </p:nvSpPr>
          <p:spPr>
            <a:xfrm>
              <a:off x="0" y="0"/>
              <a:ext cx="947706" cy="149546"/>
            </a:xfrm>
            <a:custGeom>
              <a:avLst/>
              <a:gdLst/>
              <a:ahLst/>
              <a:cxnLst/>
              <a:rect l="l" t="t" r="r" b="b"/>
              <a:pathLst>
                <a:path w="947706" h="149546">
                  <a:moveTo>
                    <a:pt x="43031" y="0"/>
                  </a:moveTo>
                  <a:lnTo>
                    <a:pt x="904676" y="0"/>
                  </a:lnTo>
                  <a:cubicBezTo>
                    <a:pt x="928441" y="0"/>
                    <a:pt x="947706" y="19266"/>
                    <a:pt x="947706" y="43031"/>
                  </a:cubicBezTo>
                  <a:lnTo>
                    <a:pt x="947706" y="106515"/>
                  </a:lnTo>
                  <a:cubicBezTo>
                    <a:pt x="947706" y="130280"/>
                    <a:pt x="928441" y="149546"/>
                    <a:pt x="904676" y="149546"/>
                  </a:cubicBezTo>
                  <a:lnTo>
                    <a:pt x="43031" y="149546"/>
                  </a:lnTo>
                  <a:cubicBezTo>
                    <a:pt x="19266" y="149546"/>
                    <a:pt x="0" y="130280"/>
                    <a:pt x="0" y="106515"/>
                  </a:cubicBezTo>
                  <a:lnTo>
                    <a:pt x="0" y="43031"/>
                  </a:lnTo>
                  <a:cubicBezTo>
                    <a:pt x="0" y="19266"/>
                    <a:pt x="19266" y="0"/>
                    <a:pt x="43031" y="0"/>
                  </a:cubicBezTo>
                  <a:close/>
                </a:path>
              </a:pathLst>
            </a:custGeom>
            <a:solidFill>
              <a:srgbClr val="FCFDF0"/>
            </a:solidFill>
            <a:ln w="28575" cap="sq">
              <a:solidFill>
                <a:srgbClr val="53A1DB"/>
              </a:solidFill>
              <a:prstDash val="solid"/>
              <a:miter/>
            </a:ln>
          </p:spPr>
          <p:txBody>
            <a:bodyPr/>
            <a:lstStyle/>
            <a:p>
              <a:endParaRPr lang="en-US"/>
            </a:p>
          </p:txBody>
        </p:sp>
        <p:sp>
          <p:nvSpPr>
            <p:cNvPr id="15" name="TextBox 15"/>
            <p:cNvSpPr txBox="1"/>
            <p:nvPr/>
          </p:nvSpPr>
          <p:spPr>
            <a:xfrm>
              <a:off x="0" y="9525"/>
              <a:ext cx="947706" cy="140021"/>
            </a:xfrm>
            <a:prstGeom prst="rect">
              <a:avLst/>
            </a:prstGeom>
          </p:spPr>
          <p:txBody>
            <a:bodyPr lIns="50800" tIns="50800" rIns="50800" bIns="50800" rtlCol="0" anchor="ctr"/>
            <a:lstStyle/>
            <a:p>
              <a:pPr algn="ctr">
                <a:lnSpc>
                  <a:spcPts val="2004"/>
                </a:lnSpc>
              </a:pPr>
              <a:endParaRPr/>
            </a:p>
          </p:txBody>
        </p:sp>
      </p:grpSp>
      <p:sp>
        <p:nvSpPr>
          <p:cNvPr id="16" name="TextBox 16"/>
          <p:cNvSpPr txBox="1"/>
          <p:nvPr/>
        </p:nvSpPr>
        <p:spPr>
          <a:xfrm>
            <a:off x="1335311" y="1845708"/>
            <a:ext cx="7528688" cy="1333499"/>
          </a:xfrm>
          <a:prstGeom prst="rect">
            <a:avLst/>
          </a:prstGeom>
        </p:spPr>
        <p:txBody>
          <a:bodyPr lIns="0" tIns="0" rIns="0" bIns="0" rtlCol="0" anchor="t">
            <a:spAutoFit/>
          </a:bodyPr>
          <a:lstStyle/>
          <a:p>
            <a:pPr marL="0" lvl="0" indent="0" algn="l">
              <a:lnSpc>
                <a:spcPts val="8999"/>
              </a:lnSpc>
              <a:spcBef>
                <a:spcPct val="0"/>
              </a:spcBef>
            </a:pPr>
            <a:r>
              <a:rPr lang="en-US" sz="9999" b="1" spc="-499">
                <a:solidFill>
                  <a:srgbClr val="53A1DB"/>
                </a:solidFill>
                <a:latin typeface="Telegraf Bold"/>
                <a:ea typeface="Telegraf Bold"/>
                <a:cs typeface="Telegraf Bold"/>
                <a:sym typeface="Telegraf Bold"/>
              </a:rPr>
              <a:t>SUCCESS</a:t>
            </a:r>
          </a:p>
        </p:txBody>
      </p:sp>
      <p:sp>
        <p:nvSpPr>
          <p:cNvPr id="17" name="TextBox 17"/>
          <p:cNvSpPr txBox="1"/>
          <p:nvPr/>
        </p:nvSpPr>
        <p:spPr>
          <a:xfrm>
            <a:off x="2261600" y="2884454"/>
            <a:ext cx="6694760" cy="1800590"/>
          </a:xfrm>
          <a:prstGeom prst="rect">
            <a:avLst/>
          </a:prstGeom>
        </p:spPr>
        <p:txBody>
          <a:bodyPr lIns="0" tIns="0" rIns="0" bIns="0" rtlCol="0" anchor="t">
            <a:spAutoFit/>
          </a:bodyPr>
          <a:lstStyle/>
          <a:p>
            <a:pPr marL="0" lvl="0" indent="0" algn="just">
              <a:lnSpc>
                <a:spcPts val="13058"/>
              </a:lnSpc>
              <a:spcBef>
                <a:spcPct val="0"/>
              </a:spcBef>
            </a:pPr>
            <a:r>
              <a:rPr lang="en-US" sz="14509">
                <a:solidFill>
                  <a:srgbClr val="53A1DB"/>
                </a:solidFill>
                <a:latin typeface="Burgues Script"/>
                <a:ea typeface="Burgues Script"/>
                <a:cs typeface="Burgues Script"/>
                <a:sym typeface="Burgues Script"/>
              </a:rPr>
              <a:t>Stories</a:t>
            </a:r>
          </a:p>
        </p:txBody>
      </p:sp>
      <p:sp>
        <p:nvSpPr>
          <p:cNvPr id="20" name="TextBox 20"/>
          <p:cNvSpPr txBox="1"/>
          <p:nvPr/>
        </p:nvSpPr>
        <p:spPr>
          <a:xfrm>
            <a:off x="12940783" y="4480714"/>
            <a:ext cx="2910411" cy="368194"/>
          </a:xfrm>
          <a:prstGeom prst="rect">
            <a:avLst/>
          </a:prstGeom>
        </p:spPr>
        <p:txBody>
          <a:bodyPr lIns="0" tIns="0" rIns="0" bIns="0" rtlCol="0" anchor="t">
            <a:spAutoFit/>
          </a:bodyPr>
          <a:lstStyle/>
          <a:p>
            <a:pPr marL="0" lvl="0" indent="0" algn="ctr">
              <a:lnSpc>
                <a:spcPts val="2805"/>
              </a:lnSpc>
              <a:spcBef>
                <a:spcPct val="0"/>
              </a:spcBef>
            </a:pPr>
            <a:r>
              <a:rPr lang="en-US" sz="2004" b="1" u="none" strike="noStrike" spc="50">
                <a:solidFill>
                  <a:srgbClr val="53A1DB"/>
                </a:solidFill>
                <a:latin typeface="Telegraf Bold"/>
                <a:ea typeface="Telegraf Bold"/>
                <a:cs typeface="Telegraf Bold"/>
                <a:sym typeface="Telegraf Bold"/>
              </a:rPr>
              <a:t>GENDER EQUALITY</a:t>
            </a:r>
          </a:p>
        </p:txBody>
      </p:sp>
      <p:sp>
        <p:nvSpPr>
          <p:cNvPr id="21" name="TextBox 21"/>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SUCCESS STORIES IN PROMOTING EQUALITY</a:t>
            </a:r>
          </a:p>
        </p:txBody>
      </p:sp>
      <p:sp>
        <p:nvSpPr>
          <p:cNvPr id="22" name="TextBox 2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5" name="TextBox 24">
            <a:extLst>
              <a:ext uri="{FF2B5EF4-FFF2-40B4-BE49-F238E27FC236}">
                <a16:creationId xmlns:a16="http://schemas.microsoft.com/office/drawing/2014/main" id="{36C1ACED-4AED-65C7-B94E-934C405C21F6}"/>
              </a:ext>
            </a:extLst>
          </p:cNvPr>
          <p:cNvSpPr txBox="1"/>
          <p:nvPr/>
        </p:nvSpPr>
        <p:spPr>
          <a:xfrm>
            <a:off x="10991618" y="5117853"/>
            <a:ext cx="5673241" cy="2862322"/>
          </a:xfrm>
          <a:prstGeom prst="rect">
            <a:avLst/>
          </a:prstGeom>
          <a:noFill/>
        </p:spPr>
        <p:txBody>
          <a:bodyPr wrap="square" lIns="91440" tIns="45720" rIns="91440" bIns="45720" anchor="t">
            <a:spAutoFit/>
          </a:bodyPr>
          <a:lstStyle/>
          <a:p>
            <a:r>
              <a:rPr lang="en-US">
                <a:latin typeface="Telegraf"/>
              </a:rPr>
              <a:t>Notable companies have embraced pay transparency through audits and open reporting:</a:t>
            </a:r>
          </a:p>
          <a:p>
            <a:pPr>
              <a:buFont typeface="Arial" panose="020B0604020202020204" pitchFamily="34" charset="0"/>
              <a:buChar char="•"/>
            </a:pPr>
            <a:r>
              <a:rPr lang="en-US" b="1">
                <a:latin typeface="Telegraf Bold"/>
              </a:rPr>
              <a:t>Salesforce</a:t>
            </a:r>
            <a:r>
              <a:rPr lang="en-US">
                <a:latin typeface="Telegraf Bold"/>
              </a:rPr>
              <a:t>:</a:t>
            </a:r>
            <a:r>
              <a:rPr lang="en-US">
                <a:latin typeface="Telegraf"/>
              </a:rPr>
              <a:t> Conducts annual pay audits and has spent over $16 million to correct disparities.</a:t>
            </a:r>
          </a:p>
          <a:p>
            <a:pPr>
              <a:buFont typeface="Arial" panose="020B0604020202020204" pitchFamily="34" charset="0"/>
              <a:buChar char="•"/>
            </a:pPr>
            <a:r>
              <a:rPr lang="en-US" b="1">
                <a:latin typeface="Telegraf Bold"/>
              </a:rPr>
              <a:t>Buffer</a:t>
            </a:r>
            <a:r>
              <a:rPr lang="en-US">
                <a:latin typeface="Telegraf Bold"/>
              </a:rPr>
              <a:t>:</a:t>
            </a:r>
            <a:r>
              <a:rPr lang="en-US">
                <a:latin typeface="Telegraf"/>
              </a:rPr>
              <a:t> Publicly shares all employee salaries, fostering trust and equity.</a:t>
            </a:r>
          </a:p>
          <a:p>
            <a:pPr>
              <a:buFont typeface="Arial" panose="020B0604020202020204" pitchFamily="34" charset="0"/>
              <a:buChar char="•"/>
            </a:pPr>
            <a:r>
              <a:rPr lang="en-US" b="1">
                <a:latin typeface="Telegraf Bold"/>
              </a:rPr>
              <a:t>Adobe</a:t>
            </a:r>
            <a:r>
              <a:rPr lang="en-US">
                <a:latin typeface="Telegraf Bold"/>
              </a:rPr>
              <a:t>:</a:t>
            </a:r>
            <a:r>
              <a:rPr lang="en-US">
                <a:latin typeface="Telegraf"/>
              </a:rPr>
              <a:t> Regular audits led to $1 million in salary adjustments to achieve pay equity.</a:t>
            </a:r>
          </a:p>
          <a:p>
            <a:pPr>
              <a:buFont typeface="Arial" panose="020B0604020202020204" pitchFamily="34" charset="0"/>
              <a:buChar char="•"/>
            </a:pPr>
            <a:r>
              <a:rPr lang="en-US" b="1">
                <a:latin typeface="Telegraf Bold"/>
              </a:rPr>
              <a:t>LinkedIn</a:t>
            </a:r>
            <a:r>
              <a:rPr lang="en-US">
                <a:latin typeface="Telegraf Bold"/>
              </a:rPr>
              <a:t>: </a:t>
            </a:r>
            <a:r>
              <a:rPr lang="en-US">
                <a:latin typeface="Telegraf"/>
              </a:rPr>
              <a:t>Conducted audits resulting in the closure of the global gender pay gap.</a:t>
            </a:r>
          </a:p>
        </p:txBody>
      </p:sp>
      <p:sp>
        <p:nvSpPr>
          <p:cNvPr id="27" name="TextBox 26">
            <a:extLst>
              <a:ext uri="{FF2B5EF4-FFF2-40B4-BE49-F238E27FC236}">
                <a16:creationId xmlns:a16="http://schemas.microsoft.com/office/drawing/2014/main" id="{D7129152-2B97-BA0C-1D97-2F0742BBDD0D}"/>
              </a:ext>
            </a:extLst>
          </p:cNvPr>
          <p:cNvSpPr txBox="1"/>
          <p:nvPr/>
        </p:nvSpPr>
        <p:spPr>
          <a:xfrm>
            <a:off x="1557903" y="4495046"/>
            <a:ext cx="8854430" cy="4154984"/>
          </a:xfrm>
          <a:prstGeom prst="rect">
            <a:avLst/>
          </a:prstGeom>
          <a:noFill/>
        </p:spPr>
        <p:txBody>
          <a:bodyPr wrap="square" lIns="91440" tIns="45720" rIns="91440" bIns="45720" anchor="t">
            <a:spAutoFit/>
          </a:bodyPr>
          <a:lstStyle/>
          <a:p>
            <a:r>
              <a:rPr lang="en-US" sz="2200">
                <a:latin typeface="Telegraf"/>
              </a:rPr>
              <a:t>Several countries have introduced legislation requiring private sector employers to submit annual reports on compensation, with notable examples:</a:t>
            </a:r>
            <a:endParaRPr lang="en-US"/>
          </a:p>
          <a:p>
            <a:endParaRPr lang="en-US" sz="2200">
              <a:latin typeface="Telegraf"/>
            </a:endParaRPr>
          </a:p>
          <a:p>
            <a:pPr>
              <a:buFont typeface="Arial" panose="020B0604020202020204" pitchFamily="34" charset="0"/>
              <a:buChar char="•"/>
            </a:pPr>
            <a:r>
              <a:rPr lang="en-US" sz="2200" b="1">
                <a:latin typeface="Telegraf Bold"/>
              </a:rPr>
              <a:t>Iceland</a:t>
            </a:r>
            <a:r>
              <a:rPr lang="en-US" sz="2200">
                <a:latin typeface="Telegraf Bold"/>
              </a:rPr>
              <a:t>:</a:t>
            </a:r>
            <a:r>
              <a:rPr lang="en-US" sz="2200">
                <a:latin typeface="Telegraf"/>
              </a:rPr>
              <a:t> Companies with 25+ employees must obtain government certification of equal pay every three years, facing fines if they fail.</a:t>
            </a:r>
            <a:endParaRPr lang="en-US"/>
          </a:p>
          <a:p>
            <a:pPr>
              <a:buFont typeface="Arial" panose="020B0604020202020204" pitchFamily="34" charset="0"/>
              <a:buChar char="•"/>
            </a:pPr>
            <a:r>
              <a:rPr lang="en-US" sz="2200" b="1">
                <a:latin typeface="Telegraf Bold"/>
              </a:rPr>
              <a:t>United Kingdom</a:t>
            </a:r>
            <a:r>
              <a:rPr lang="en-US" sz="2200">
                <a:latin typeface="Telegraf Bold"/>
              </a:rPr>
              <a:t>:</a:t>
            </a:r>
            <a:r>
              <a:rPr lang="en-US" sz="2200">
                <a:latin typeface="Telegraf"/>
              </a:rPr>
              <a:t> The Equality Act 2010 mandates private firms to report their overall gender pay gap annually.</a:t>
            </a:r>
            <a:endParaRPr lang="en-US"/>
          </a:p>
          <a:p>
            <a:pPr>
              <a:buFont typeface="Arial" panose="020B0604020202020204" pitchFamily="34" charset="0"/>
              <a:buChar char="•"/>
            </a:pPr>
            <a:r>
              <a:rPr lang="en-US" sz="2200" b="1">
                <a:latin typeface="Telegraf Bold"/>
              </a:rPr>
              <a:t>Australia</a:t>
            </a:r>
            <a:r>
              <a:rPr lang="en-US" sz="2200">
                <a:latin typeface="Telegraf Bold"/>
              </a:rPr>
              <a:t>:</a:t>
            </a:r>
            <a:r>
              <a:rPr lang="en-US" sz="2200">
                <a:latin typeface="Telegraf"/>
              </a:rPr>
              <a:t> The Workplace Gender Equality Act requires non-public sector agencies with 100+ employees to disclose gaps in salary by gender.</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8789549" y="1833257"/>
            <a:ext cx="6191961" cy="1988583"/>
            <a:chOff x="0" y="0"/>
            <a:chExt cx="959297" cy="308083"/>
          </a:xfrm>
        </p:grpSpPr>
        <p:sp>
          <p:nvSpPr>
            <p:cNvPr id="9" name="Freeform 9"/>
            <p:cNvSpPr/>
            <p:nvPr/>
          </p:nvSpPr>
          <p:spPr>
            <a:xfrm>
              <a:off x="0" y="0"/>
              <a:ext cx="959297" cy="308083"/>
            </a:xfrm>
            <a:custGeom>
              <a:avLst/>
              <a:gdLst/>
              <a:ahLst/>
              <a:cxnLst/>
              <a:rect l="l" t="t" r="r" b="b"/>
              <a:pathLst>
                <a:path w="959297" h="308083">
                  <a:moveTo>
                    <a:pt x="25006" y="0"/>
                  </a:moveTo>
                  <a:lnTo>
                    <a:pt x="934290" y="0"/>
                  </a:lnTo>
                  <a:cubicBezTo>
                    <a:pt x="940923" y="0"/>
                    <a:pt x="947283" y="2635"/>
                    <a:pt x="951973" y="7324"/>
                  </a:cubicBezTo>
                  <a:cubicBezTo>
                    <a:pt x="956662" y="12014"/>
                    <a:pt x="959297" y="18374"/>
                    <a:pt x="959297" y="25006"/>
                  </a:cubicBezTo>
                  <a:lnTo>
                    <a:pt x="959297" y="283077"/>
                  </a:lnTo>
                  <a:cubicBezTo>
                    <a:pt x="959297" y="289709"/>
                    <a:pt x="956662" y="296070"/>
                    <a:pt x="951973" y="300759"/>
                  </a:cubicBezTo>
                  <a:cubicBezTo>
                    <a:pt x="947283" y="305449"/>
                    <a:pt x="940923" y="308083"/>
                    <a:pt x="934290" y="308083"/>
                  </a:cubicBezTo>
                  <a:lnTo>
                    <a:pt x="25006" y="308083"/>
                  </a:lnTo>
                  <a:cubicBezTo>
                    <a:pt x="18374" y="308083"/>
                    <a:pt x="12014" y="305449"/>
                    <a:pt x="7324" y="300759"/>
                  </a:cubicBezTo>
                  <a:cubicBezTo>
                    <a:pt x="2635" y="296070"/>
                    <a:pt x="0" y="289709"/>
                    <a:pt x="0" y="283077"/>
                  </a:cubicBezTo>
                  <a:lnTo>
                    <a:pt x="0" y="25006"/>
                  </a:lnTo>
                  <a:cubicBezTo>
                    <a:pt x="0" y="18374"/>
                    <a:pt x="2635" y="12014"/>
                    <a:pt x="7324" y="7324"/>
                  </a:cubicBezTo>
                  <a:cubicBezTo>
                    <a:pt x="12014" y="2635"/>
                    <a:pt x="18374" y="0"/>
                    <a:pt x="25006" y="0"/>
                  </a:cubicBezTo>
                  <a:close/>
                </a:path>
              </a:pathLst>
            </a:custGeom>
            <a:blipFill>
              <a:blip r:embed="rId2"/>
              <a:stretch>
                <a:fillRect l="-10666" t="-30178" b="-99834"/>
              </a:stretch>
            </a:blipFill>
          </p:spPr>
          <p:txBody>
            <a:bodyPr/>
            <a:lstStyle/>
            <a:p>
              <a:endParaRPr lang="en-US"/>
            </a:p>
          </p:txBody>
        </p:sp>
      </p:grpSp>
      <p:sp>
        <p:nvSpPr>
          <p:cNvPr id="14" name="TextBox 14"/>
          <p:cNvSpPr txBox="1"/>
          <p:nvPr/>
        </p:nvSpPr>
        <p:spPr>
          <a:xfrm>
            <a:off x="1335311" y="1619249"/>
            <a:ext cx="5141689" cy="2202591"/>
          </a:xfrm>
          <a:prstGeom prst="rect">
            <a:avLst/>
          </a:prstGeom>
        </p:spPr>
        <p:txBody>
          <a:bodyPr wrap="square" lIns="0" tIns="0" rIns="0" bIns="0" rtlCol="0" anchor="t">
            <a:spAutoFit/>
          </a:bodyPr>
          <a:lstStyle/>
          <a:p>
            <a:pPr marL="0" lvl="0" indent="0" algn="l">
              <a:lnSpc>
                <a:spcPts val="8999"/>
              </a:lnSpc>
              <a:spcBef>
                <a:spcPct val="0"/>
              </a:spcBef>
            </a:pPr>
            <a:r>
              <a:rPr lang="en-US" sz="5400" b="1" spc="-499">
                <a:solidFill>
                  <a:srgbClr val="53A1DB"/>
                </a:solidFill>
                <a:latin typeface="Telegraf Bold"/>
                <a:ea typeface="Telegraf Bold"/>
                <a:cs typeface="Telegraf Bold"/>
                <a:sym typeface="Telegraf Bold"/>
              </a:rPr>
              <a:t>US Pay Reporting Requirements</a:t>
            </a:r>
          </a:p>
        </p:txBody>
      </p:sp>
      <p:sp>
        <p:nvSpPr>
          <p:cNvPr id="16" name="TextBox 16"/>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US REQUIREMENTS</a:t>
            </a:r>
          </a:p>
        </p:txBody>
      </p:sp>
      <p:sp>
        <p:nvSpPr>
          <p:cNvPr id="17" name="TextBox 17"/>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8" name="TextBox 18"/>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0" name="TextBox 19">
            <a:extLst>
              <a:ext uri="{FF2B5EF4-FFF2-40B4-BE49-F238E27FC236}">
                <a16:creationId xmlns:a16="http://schemas.microsoft.com/office/drawing/2014/main" id="{1B742F24-6CC6-3074-DD03-B7570D9E91E8}"/>
              </a:ext>
            </a:extLst>
          </p:cNvPr>
          <p:cNvSpPr txBox="1"/>
          <p:nvPr/>
        </p:nvSpPr>
        <p:spPr>
          <a:xfrm>
            <a:off x="1817249" y="4176421"/>
            <a:ext cx="15424297" cy="4401205"/>
          </a:xfrm>
          <a:prstGeom prst="rect">
            <a:avLst/>
          </a:prstGeom>
          <a:noFill/>
        </p:spPr>
        <p:txBody>
          <a:bodyPr wrap="square" lIns="91440" tIns="45720" rIns="91440" bIns="45720" anchor="t">
            <a:spAutoFit/>
          </a:bodyPr>
          <a:lstStyle/>
          <a:p>
            <a:r>
              <a:rPr lang="en-US" sz="2800">
                <a:latin typeface="Telegraf"/>
              </a:rPr>
              <a:t>In the U.S., some federal and state-level pay reporting requirements exist:</a:t>
            </a:r>
          </a:p>
          <a:p>
            <a:pPr>
              <a:buFont typeface="Arial" panose="020B0604020202020204" pitchFamily="34" charset="0"/>
              <a:buChar char="•"/>
            </a:pPr>
            <a:endParaRPr lang="en-US" sz="2800" b="1">
              <a:latin typeface="Telegraf"/>
            </a:endParaRPr>
          </a:p>
          <a:p>
            <a:pPr>
              <a:buFont typeface="Arial" panose="020B0604020202020204" pitchFamily="34" charset="0"/>
              <a:buChar char="•"/>
            </a:pPr>
            <a:r>
              <a:rPr lang="en-US" sz="2800" b="1">
                <a:latin typeface="Telegraf Bold"/>
              </a:rPr>
              <a:t>EEOC Reporting</a:t>
            </a:r>
            <a:r>
              <a:rPr lang="en-US" sz="2800">
                <a:latin typeface="Telegraf Bold"/>
              </a:rPr>
              <a:t>: </a:t>
            </a:r>
            <a:r>
              <a:rPr lang="en-US" sz="2800">
                <a:latin typeface="Telegraf"/>
              </a:rPr>
              <a:t>Employers with 100+ employees submit EEO-1 reports on employee demographics, indirectly contributing to pay equity analysis.</a:t>
            </a:r>
            <a:endParaRPr lang="en-US"/>
          </a:p>
          <a:p>
            <a:pPr>
              <a:buFont typeface="Arial" panose="020B0604020202020204" pitchFamily="34" charset="0"/>
              <a:buChar char="•"/>
            </a:pPr>
            <a:r>
              <a:rPr lang="en-US" sz="2800" b="1">
                <a:latin typeface="Telegraf Bold"/>
              </a:rPr>
              <a:t>State Regulations</a:t>
            </a:r>
            <a:r>
              <a:rPr lang="en-US" sz="2800">
                <a:latin typeface="Telegraf Bold"/>
              </a:rPr>
              <a:t>:</a:t>
            </a:r>
            <a:r>
              <a:rPr lang="en-US" sz="2800">
                <a:latin typeface="Telegraf"/>
              </a:rPr>
              <a:t> States like California and Colorado have stringent laws requiring pay data reporting, including median and mean wages by gender and ethnicity.</a:t>
            </a:r>
          </a:p>
          <a:p>
            <a:pPr>
              <a:buFont typeface="Arial" panose="020B0604020202020204" pitchFamily="34" charset="0"/>
              <a:buChar char="•"/>
            </a:pPr>
            <a:r>
              <a:rPr lang="en-US" sz="2800" b="1">
                <a:latin typeface="Telegraf Bold"/>
              </a:rPr>
              <a:t>Local Ordinances</a:t>
            </a:r>
            <a:r>
              <a:rPr lang="en-US" sz="2800">
                <a:latin typeface="Telegraf Bold"/>
              </a:rPr>
              <a:t>: </a:t>
            </a:r>
            <a:r>
              <a:rPr lang="en-US" sz="2800">
                <a:latin typeface="Telegraf"/>
              </a:rPr>
              <a:t>Cities like New York have laws mandating salary range disclosures in job postings, promoting transparency.</a:t>
            </a:r>
          </a:p>
          <a:p>
            <a:pPr>
              <a:buFont typeface="Arial" panose="020B0604020202020204" pitchFamily="34" charset="0"/>
              <a:buChar char="•"/>
            </a:pPr>
            <a:r>
              <a:rPr lang="en-US" sz="2800" b="1">
                <a:latin typeface="Telegraf Bold"/>
              </a:rPr>
              <a:t>Proposed Legislation</a:t>
            </a:r>
            <a:r>
              <a:rPr lang="en-US" sz="2800">
                <a:latin typeface="Telegraf Bold"/>
              </a:rPr>
              <a:t>:</a:t>
            </a:r>
            <a:r>
              <a:rPr lang="en-US" sz="2800">
                <a:latin typeface="Telegraf"/>
              </a:rPr>
              <a:t> The Paycheck Fairness Act aims to strengthen reporting requirements but has not yet passed.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66675"/>
              <a:ext cx="4274726" cy="2234142"/>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1615312" y="4871661"/>
            <a:ext cx="7365629" cy="3192156"/>
            <a:chOff x="0" y="0"/>
            <a:chExt cx="1141129" cy="494548"/>
          </a:xfrm>
        </p:grpSpPr>
        <p:sp>
          <p:nvSpPr>
            <p:cNvPr id="9" name="Freeform 9"/>
            <p:cNvSpPr/>
            <p:nvPr/>
          </p:nvSpPr>
          <p:spPr>
            <a:xfrm flipH="1">
              <a:off x="0" y="0"/>
              <a:ext cx="1141129" cy="494548"/>
            </a:xfrm>
            <a:custGeom>
              <a:avLst/>
              <a:gdLst/>
              <a:ahLst/>
              <a:cxnLst/>
              <a:rect l="l" t="t" r="r" b="b"/>
              <a:pathLst>
                <a:path w="1141129" h="494548">
                  <a:moveTo>
                    <a:pt x="1120107" y="0"/>
                  </a:moveTo>
                  <a:lnTo>
                    <a:pt x="21022" y="0"/>
                  </a:lnTo>
                  <a:cubicBezTo>
                    <a:pt x="15446" y="0"/>
                    <a:pt x="10099" y="2215"/>
                    <a:pt x="6157" y="6157"/>
                  </a:cubicBezTo>
                  <a:cubicBezTo>
                    <a:pt x="2215" y="10099"/>
                    <a:pt x="0" y="15446"/>
                    <a:pt x="0" y="21022"/>
                  </a:cubicBezTo>
                  <a:lnTo>
                    <a:pt x="0" y="473527"/>
                  </a:lnTo>
                  <a:cubicBezTo>
                    <a:pt x="0" y="479102"/>
                    <a:pt x="2215" y="484449"/>
                    <a:pt x="6157" y="488391"/>
                  </a:cubicBezTo>
                  <a:cubicBezTo>
                    <a:pt x="10099" y="492334"/>
                    <a:pt x="15446" y="494548"/>
                    <a:pt x="21022" y="494548"/>
                  </a:cubicBezTo>
                  <a:lnTo>
                    <a:pt x="1120107" y="494548"/>
                  </a:lnTo>
                  <a:cubicBezTo>
                    <a:pt x="1125682" y="494548"/>
                    <a:pt x="1131029" y="492334"/>
                    <a:pt x="1134972" y="488391"/>
                  </a:cubicBezTo>
                  <a:cubicBezTo>
                    <a:pt x="1138914" y="484449"/>
                    <a:pt x="1141129" y="479102"/>
                    <a:pt x="1141129" y="473527"/>
                  </a:cubicBezTo>
                  <a:lnTo>
                    <a:pt x="1141129" y="21022"/>
                  </a:lnTo>
                  <a:cubicBezTo>
                    <a:pt x="1141129" y="15446"/>
                    <a:pt x="1138914" y="10099"/>
                    <a:pt x="1134972" y="6157"/>
                  </a:cubicBezTo>
                  <a:cubicBezTo>
                    <a:pt x="1131029" y="2215"/>
                    <a:pt x="1125682" y="0"/>
                    <a:pt x="1120107" y="0"/>
                  </a:cubicBezTo>
                  <a:close/>
                </a:path>
              </a:pathLst>
            </a:custGeom>
            <a:blipFill>
              <a:blip r:embed="rId2"/>
              <a:stretch>
                <a:fillRect t="-41071" r="-6470" b="-22402"/>
              </a:stretch>
            </a:blipFill>
          </p:spPr>
          <p:txBody>
            <a:bodyPr/>
            <a:lstStyle/>
            <a:p>
              <a:endParaRPr lang="en-US"/>
            </a:p>
          </p:txBody>
        </p:sp>
      </p:grpSp>
      <p:grpSp>
        <p:nvGrpSpPr>
          <p:cNvPr id="10" name="Group 10"/>
          <p:cNvGrpSpPr/>
          <p:nvPr/>
        </p:nvGrpSpPr>
        <p:grpSpPr>
          <a:xfrm>
            <a:off x="9843546" y="2222361"/>
            <a:ext cx="6824744" cy="4851541"/>
            <a:chOff x="0" y="0"/>
            <a:chExt cx="1797463" cy="1277772"/>
          </a:xfrm>
        </p:grpSpPr>
        <p:sp>
          <p:nvSpPr>
            <p:cNvPr id="11" name="Freeform 11"/>
            <p:cNvSpPr/>
            <p:nvPr/>
          </p:nvSpPr>
          <p:spPr>
            <a:xfrm>
              <a:off x="0" y="0"/>
              <a:ext cx="1797464" cy="1277772"/>
            </a:xfrm>
            <a:custGeom>
              <a:avLst/>
              <a:gdLst/>
              <a:ahLst/>
              <a:cxnLst/>
              <a:rect l="l" t="t" r="r" b="b"/>
              <a:pathLst>
                <a:path w="1797464" h="1277772">
                  <a:moveTo>
                    <a:pt x="34032" y="0"/>
                  </a:moveTo>
                  <a:lnTo>
                    <a:pt x="1763432" y="0"/>
                  </a:lnTo>
                  <a:cubicBezTo>
                    <a:pt x="1772458" y="0"/>
                    <a:pt x="1781114" y="3585"/>
                    <a:pt x="1787496" y="9968"/>
                  </a:cubicBezTo>
                  <a:cubicBezTo>
                    <a:pt x="1793878" y="16350"/>
                    <a:pt x="1797464" y="25006"/>
                    <a:pt x="1797464" y="34032"/>
                  </a:cubicBezTo>
                  <a:lnTo>
                    <a:pt x="1797464" y="1243740"/>
                  </a:lnTo>
                  <a:cubicBezTo>
                    <a:pt x="1797464" y="1262536"/>
                    <a:pt x="1782227" y="1277772"/>
                    <a:pt x="1763432" y="1277772"/>
                  </a:cubicBezTo>
                  <a:lnTo>
                    <a:pt x="34032" y="1277772"/>
                  </a:lnTo>
                  <a:cubicBezTo>
                    <a:pt x="15237" y="1277772"/>
                    <a:pt x="0" y="1262536"/>
                    <a:pt x="0" y="1243740"/>
                  </a:cubicBezTo>
                  <a:lnTo>
                    <a:pt x="0" y="34032"/>
                  </a:lnTo>
                  <a:cubicBezTo>
                    <a:pt x="0" y="15237"/>
                    <a:pt x="15237" y="0"/>
                    <a:pt x="34032" y="0"/>
                  </a:cubicBezTo>
                  <a:close/>
                </a:path>
              </a:pathLst>
            </a:custGeom>
            <a:solidFill>
              <a:srgbClr val="53A1DB"/>
            </a:solidFill>
            <a:ln cap="rnd">
              <a:noFill/>
              <a:prstDash val="solid"/>
              <a:round/>
            </a:ln>
          </p:spPr>
          <p:txBody>
            <a:bodyPr/>
            <a:lstStyle/>
            <a:p>
              <a:endParaRPr lang="en-US"/>
            </a:p>
          </p:txBody>
        </p:sp>
        <p:sp>
          <p:nvSpPr>
            <p:cNvPr id="12" name="TextBox 12"/>
            <p:cNvSpPr txBox="1"/>
            <p:nvPr/>
          </p:nvSpPr>
          <p:spPr>
            <a:xfrm>
              <a:off x="0" y="9525"/>
              <a:ext cx="1797463" cy="1268247"/>
            </a:xfrm>
            <a:prstGeom prst="rect">
              <a:avLst/>
            </a:prstGeom>
          </p:spPr>
          <p:txBody>
            <a:bodyPr lIns="50800" tIns="50800" rIns="50800" bIns="50800" rtlCol="0" anchor="ctr"/>
            <a:lstStyle/>
            <a:p>
              <a:pPr algn="ctr">
                <a:lnSpc>
                  <a:spcPts val="2004"/>
                </a:lnSpc>
              </a:pPr>
              <a:endParaRPr/>
            </a:p>
          </p:txBody>
        </p:sp>
      </p:grpSp>
      <p:grpSp>
        <p:nvGrpSpPr>
          <p:cNvPr id="13" name="Group 13"/>
          <p:cNvGrpSpPr/>
          <p:nvPr/>
        </p:nvGrpSpPr>
        <p:grpSpPr>
          <a:xfrm>
            <a:off x="9843546" y="7397066"/>
            <a:ext cx="6824744" cy="666750"/>
            <a:chOff x="0" y="0"/>
            <a:chExt cx="1797463" cy="175605"/>
          </a:xfrm>
        </p:grpSpPr>
        <p:sp>
          <p:nvSpPr>
            <p:cNvPr id="14" name="Freeform 14"/>
            <p:cNvSpPr/>
            <p:nvPr/>
          </p:nvSpPr>
          <p:spPr>
            <a:xfrm>
              <a:off x="0" y="0"/>
              <a:ext cx="1797464" cy="175605"/>
            </a:xfrm>
            <a:custGeom>
              <a:avLst/>
              <a:gdLst/>
              <a:ahLst/>
              <a:cxnLst/>
              <a:rect l="l" t="t" r="r" b="b"/>
              <a:pathLst>
                <a:path w="1797464" h="175605">
                  <a:moveTo>
                    <a:pt x="22688" y="0"/>
                  </a:moveTo>
                  <a:lnTo>
                    <a:pt x="1774776" y="0"/>
                  </a:lnTo>
                  <a:cubicBezTo>
                    <a:pt x="1780793" y="0"/>
                    <a:pt x="1786564" y="2390"/>
                    <a:pt x="1790818" y="6645"/>
                  </a:cubicBezTo>
                  <a:cubicBezTo>
                    <a:pt x="1795073" y="10900"/>
                    <a:pt x="1797464" y="16671"/>
                    <a:pt x="1797464" y="22688"/>
                  </a:cubicBezTo>
                  <a:lnTo>
                    <a:pt x="1797464" y="152917"/>
                  </a:lnTo>
                  <a:cubicBezTo>
                    <a:pt x="1797464" y="158934"/>
                    <a:pt x="1795073" y="164705"/>
                    <a:pt x="1790818" y="168960"/>
                  </a:cubicBezTo>
                  <a:cubicBezTo>
                    <a:pt x="1786564" y="173215"/>
                    <a:pt x="1780793" y="175605"/>
                    <a:pt x="1774776" y="175605"/>
                  </a:cubicBezTo>
                  <a:lnTo>
                    <a:pt x="22688" y="175605"/>
                  </a:lnTo>
                  <a:cubicBezTo>
                    <a:pt x="16671" y="175605"/>
                    <a:pt x="10900" y="173215"/>
                    <a:pt x="6645" y="168960"/>
                  </a:cubicBezTo>
                  <a:cubicBezTo>
                    <a:pt x="2390" y="164705"/>
                    <a:pt x="0" y="158934"/>
                    <a:pt x="0" y="152917"/>
                  </a:cubicBezTo>
                  <a:lnTo>
                    <a:pt x="0" y="22688"/>
                  </a:lnTo>
                  <a:cubicBezTo>
                    <a:pt x="0" y="16671"/>
                    <a:pt x="2390" y="10900"/>
                    <a:pt x="6645" y="6645"/>
                  </a:cubicBezTo>
                  <a:cubicBezTo>
                    <a:pt x="10900" y="2390"/>
                    <a:pt x="16671" y="0"/>
                    <a:pt x="22688" y="0"/>
                  </a:cubicBezTo>
                  <a:close/>
                </a:path>
              </a:pathLst>
            </a:custGeom>
            <a:solidFill>
              <a:srgbClr val="FCFDF0"/>
            </a:solidFill>
            <a:ln w="28575" cap="sq">
              <a:solidFill>
                <a:srgbClr val="53A1DB"/>
              </a:solidFill>
              <a:prstDash val="solid"/>
              <a:miter/>
            </a:ln>
          </p:spPr>
          <p:txBody>
            <a:bodyPr/>
            <a:lstStyle/>
            <a:p>
              <a:endParaRPr lang="en-US"/>
            </a:p>
          </p:txBody>
        </p:sp>
        <p:sp>
          <p:nvSpPr>
            <p:cNvPr id="15" name="TextBox 15"/>
            <p:cNvSpPr txBox="1"/>
            <p:nvPr/>
          </p:nvSpPr>
          <p:spPr>
            <a:xfrm>
              <a:off x="0" y="9525"/>
              <a:ext cx="1797463" cy="166080"/>
            </a:xfrm>
            <a:prstGeom prst="rect">
              <a:avLst/>
            </a:prstGeom>
          </p:spPr>
          <p:txBody>
            <a:bodyPr lIns="50800" tIns="50800" rIns="50800" bIns="50800" rtlCol="0" anchor="ctr"/>
            <a:lstStyle/>
            <a:p>
              <a:pPr algn="ctr">
                <a:lnSpc>
                  <a:spcPts val="2004"/>
                </a:lnSpc>
              </a:pPr>
              <a:endParaRPr/>
            </a:p>
          </p:txBody>
        </p:sp>
      </p:grpSp>
      <p:sp>
        <p:nvSpPr>
          <p:cNvPr id="16" name="Freeform 16"/>
          <p:cNvSpPr/>
          <p:nvPr/>
        </p:nvSpPr>
        <p:spPr>
          <a:xfrm>
            <a:off x="6800413" y="4585486"/>
            <a:ext cx="2515635" cy="1116027"/>
          </a:xfrm>
          <a:custGeom>
            <a:avLst/>
            <a:gdLst/>
            <a:ahLst/>
            <a:cxnLst/>
            <a:rect l="l" t="t" r="r" b="b"/>
            <a:pathLst>
              <a:path w="2515635" h="1116027">
                <a:moveTo>
                  <a:pt x="0" y="0"/>
                </a:moveTo>
                <a:lnTo>
                  <a:pt x="2515635" y="0"/>
                </a:lnTo>
                <a:lnTo>
                  <a:pt x="2515635" y="1116028"/>
                </a:lnTo>
                <a:lnTo>
                  <a:pt x="0" y="1116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1607695" y="2210047"/>
            <a:ext cx="7994103" cy="2443161"/>
          </a:xfrm>
          <a:prstGeom prst="rect">
            <a:avLst/>
          </a:prstGeom>
        </p:spPr>
        <p:txBody>
          <a:bodyPr lIns="0" tIns="0" rIns="0" bIns="0" rtlCol="0" anchor="t">
            <a:spAutoFit/>
          </a:bodyPr>
          <a:lstStyle/>
          <a:p>
            <a:pPr marL="0" lvl="0" indent="0" algn="l">
              <a:lnSpc>
                <a:spcPts val="8887"/>
              </a:lnSpc>
              <a:spcBef>
                <a:spcPct val="0"/>
              </a:spcBef>
            </a:pPr>
            <a:r>
              <a:rPr lang="en-US" sz="9874" b="1" spc="-493">
                <a:solidFill>
                  <a:srgbClr val="4D4D4D"/>
                </a:solidFill>
                <a:latin typeface="Telegraf Bold"/>
                <a:ea typeface="Telegraf Bold"/>
                <a:cs typeface="Telegraf Bold"/>
                <a:sym typeface="Telegraf Bold"/>
              </a:rPr>
              <a:t>RECAP OF KEY POINTS</a:t>
            </a:r>
          </a:p>
        </p:txBody>
      </p:sp>
      <p:sp>
        <p:nvSpPr>
          <p:cNvPr id="20" name="TextBox 20"/>
          <p:cNvSpPr txBox="1"/>
          <p:nvPr/>
        </p:nvSpPr>
        <p:spPr>
          <a:xfrm>
            <a:off x="1335311" y="8849000"/>
            <a:ext cx="9040149" cy="288395"/>
          </a:xfrm>
          <a:prstGeom prst="rect">
            <a:avLst/>
          </a:prstGeom>
        </p:spPr>
        <p:txBody>
          <a:bodyPr lIns="0" tIns="0" rIns="0" bIns="0" rtlCol="0" anchor="t">
            <a:spAutoFit/>
          </a:bodyPr>
          <a:lstStyle/>
          <a:p>
            <a:pPr algn="l">
              <a:lnSpc>
                <a:spcPts val="1979"/>
              </a:lnSpc>
              <a:spcBef>
                <a:spcPct val="0"/>
              </a:spcBef>
            </a:pPr>
            <a:r>
              <a:rPr lang="en-US" sz="1979" b="1" spc="-98">
                <a:solidFill>
                  <a:srgbClr val="4D4D4D"/>
                </a:solidFill>
                <a:latin typeface="Telegraf Bold"/>
                <a:ea typeface="Telegraf Bold"/>
                <a:cs typeface="Telegraf Bold"/>
                <a:sym typeface="Telegraf Bold"/>
              </a:rPr>
              <a:t>CONCLUSION</a:t>
            </a:r>
          </a:p>
        </p:txBody>
      </p:sp>
      <p:sp>
        <p:nvSpPr>
          <p:cNvPr id="21" name="TextBox 21"/>
          <p:cNvSpPr txBox="1"/>
          <p:nvPr/>
        </p:nvSpPr>
        <p:spPr>
          <a:xfrm>
            <a:off x="12645158" y="1216280"/>
            <a:ext cx="4313350" cy="288395"/>
          </a:xfrm>
          <a:prstGeom prst="rect">
            <a:avLst/>
          </a:prstGeom>
        </p:spPr>
        <p:txBody>
          <a:bodyPr lIns="0" tIns="0" rIns="0" bIns="0" rtlCol="0" anchor="t">
            <a:spAutoFit/>
          </a:bodyPr>
          <a:lstStyle/>
          <a:p>
            <a:pPr algn="r">
              <a:lnSpc>
                <a:spcPts val="1979"/>
              </a:lnSpc>
              <a:spcBef>
                <a:spcPct val="0"/>
              </a:spcBef>
            </a:pPr>
            <a:r>
              <a:rPr lang="en-US" sz="1979" b="1" spc="-98">
                <a:solidFill>
                  <a:srgbClr val="4D4D4D"/>
                </a:solidFill>
                <a:latin typeface="Telegraf Bold"/>
                <a:ea typeface="Telegraf Bold"/>
                <a:cs typeface="Telegraf Bold"/>
                <a:sym typeface="Telegraf Bold"/>
              </a:rPr>
              <a:t>BRIDGING THE GAP</a:t>
            </a:r>
          </a:p>
        </p:txBody>
      </p:sp>
      <p:sp>
        <p:nvSpPr>
          <p:cNvPr id="24" name="TextBox 23">
            <a:extLst>
              <a:ext uri="{FF2B5EF4-FFF2-40B4-BE49-F238E27FC236}">
                <a16:creationId xmlns:a16="http://schemas.microsoft.com/office/drawing/2014/main" id="{A467F7CD-DC82-BD2B-3608-9173FAA9F92C}"/>
              </a:ext>
            </a:extLst>
          </p:cNvPr>
          <p:cNvSpPr txBox="1"/>
          <p:nvPr/>
        </p:nvSpPr>
        <p:spPr>
          <a:xfrm>
            <a:off x="10303439" y="3356356"/>
            <a:ext cx="5906864" cy="2862322"/>
          </a:xfrm>
          <a:prstGeom prst="rect">
            <a:avLst/>
          </a:prstGeom>
          <a:noFill/>
        </p:spPr>
        <p:txBody>
          <a:bodyPr wrap="square" lIns="91440" tIns="45720" rIns="91440" bIns="45720" anchor="t">
            <a:spAutoFit/>
          </a:bodyPr>
          <a:lstStyle/>
          <a:p>
            <a:r>
              <a:rPr lang="en-US">
                <a:latin typeface="Telegraf"/>
              </a:rPr>
              <a:t>Although progress has been made in narrowing gender pay differences, significant gaps persist due to various factors. Mandatory public reporting of pay data has proven effective in addressing inequities by encouraging accountability and competition among firms. Organizations can adopt practices similar to successful reporting requirements—such as conducting pay audits, enhancing transparency, training leaders, and committing to ongoing evaluations—to promote pay equity.</a:t>
            </a:r>
          </a:p>
        </p:txBody>
      </p:sp>
      <p:sp>
        <p:nvSpPr>
          <p:cNvPr id="25" name="TextBox 2">
            <a:extLst>
              <a:ext uri="{FF2B5EF4-FFF2-40B4-BE49-F238E27FC236}">
                <a16:creationId xmlns:a16="http://schemas.microsoft.com/office/drawing/2014/main" id="{08BF957F-E422-1662-D9AA-5399F69B43B3}"/>
              </a:ext>
            </a:extLst>
          </p:cNvPr>
          <p:cNvSpPr txBox="1"/>
          <p:nvPr/>
        </p:nvSpPr>
        <p:spPr>
          <a:xfrm>
            <a:off x="8476594" y="6826181"/>
            <a:ext cx="9558647" cy="1490793"/>
          </a:xfrm>
          <a:prstGeom prst="rect">
            <a:avLst/>
          </a:prstGeom>
        </p:spPr>
        <p:txBody>
          <a:bodyPr wrap="square" lIns="0" tIns="0" rIns="0" bIns="0" rtlCol="0" anchor="t">
            <a:spAutoFit/>
          </a:bodyPr>
          <a:lstStyle/>
          <a:p>
            <a:pPr marL="0" lvl="0" indent="0" algn="ctr">
              <a:lnSpc>
                <a:spcPts val="13058"/>
              </a:lnSpc>
              <a:spcBef>
                <a:spcPct val="0"/>
              </a:spcBef>
            </a:pPr>
            <a:r>
              <a:rPr lang="en-US" sz="5400">
                <a:solidFill>
                  <a:schemeClr val="accent1"/>
                </a:solidFill>
                <a:latin typeface="Burgues Script"/>
                <a:ea typeface="Burgues Script"/>
                <a:cs typeface="Burgues Script"/>
                <a:sym typeface="Burgues Script"/>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4095580" y="4447993"/>
            <a:ext cx="10096841" cy="1800590"/>
          </a:xfrm>
          <a:prstGeom prst="rect">
            <a:avLst/>
          </a:prstGeom>
        </p:spPr>
        <p:txBody>
          <a:bodyPr lIns="0" tIns="0" rIns="0" bIns="0" rtlCol="0" anchor="t">
            <a:spAutoFit/>
          </a:bodyPr>
          <a:lstStyle/>
          <a:p>
            <a:pPr marL="0" lvl="0" indent="0" algn="ctr">
              <a:lnSpc>
                <a:spcPts val="13058"/>
              </a:lnSpc>
              <a:spcBef>
                <a:spcPct val="0"/>
              </a:spcBef>
            </a:pPr>
            <a:r>
              <a:rPr lang="en-US" sz="14509">
                <a:solidFill>
                  <a:srgbClr val="FCFDF0"/>
                </a:solidFill>
                <a:latin typeface="Burgues Script"/>
                <a:ea typeface="Burgues Script"/>
                <a:cs typeface="Burgues Script"/>
                <a:sym typeface="Burgues Script"/>
              </a:rPr>
              <a:t>Questions?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4AD3EBFD-7C38-7B14-16C2-77AFEB31BB0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CB5A7-D42B-A1EA-43D4-60583D4BB1E3}"/>
              </a:ext>
            </a:extLst>
          </p:cNvPr>
          <p:cNvSpPr txBox="1"/>
          <p:nvPr/>
        </p:nvSpPr>
        <p:spPr>
          <a:xfrm>
            <a:off x="1981200" y="952500"/>
            <a:ext cx="13792200" cy="1818126"/>
          </a:xfrm>
          <a:prstGeom prst="rect">
            <a:avLst/>
          </a:prstGeom>
        </p:spPr>
        <p:txBody>
          <a:bodyPr wrap="square" lIns="0" tIns="0" rIns="0" bIns="0" rtlCol="0" anchor="t">
            <a:spAutoFit/>
          </a:bodyPr>
          <a:lstStyle/>
          <a:p>
            <a:pPr marL="0" lvl="0" indent="0" algn="ctr">
              <a:lnSpc>
                <a:spcPts val="13058"/>
              </a:lnSpc>
              <a:spcBef>
                <a:spcPct val="0"/>
              </a:spcBef>
            </a:pPr>
            <a:r>
              <a:rPr lang="en-US" sz="14509">
                <a:solidFill>
                  <a:srgbClr val="FCFDF0"/>
                </a:solidFill>
                <a:latin typeface="Burgues Script"/>
                <a:ea typeface="Burgues Script"/>
                <a:cs typeface="Burgues Script"/>
                <a:sym typeface="Burgues Script"/>
              </a:rPr>
              <a:t>Links/References</a:t>
            </a:r>
          </a:p>
        </p:txBody>
      </p:sp>
      <p:sp>
        <p:nvSpPr>
          <p:cNvPr id="4" name="TextBox 3">
            <a:extLst>
              <a:ext uri="{FF2B5EF4-FFF2-40B4-BE49-F238E27FC236}">
                <a16:creationId xmlns:a16="http://schemas.microsoft.com/office/drawing/2014/main" id="{6E913260-1E9E-3CEB-88A0-6E3CDF7F1EEF}"/>
              </a:ext>
            </a:extLst>
          </p:cNvPr>
          <p:cNvSpPr txBox="1"/>
          <p:nvPr/>
        </p:nvSpPr>
        <p:spPr>
          <a:xfrm>
            <a:off x="914400" y="3543300"/>
            <a:ext cx="15925800" cy="6001643"/>
          </a:xfrm>
          <a:prstGeom prst="rect">
            <a:avLst/>
          </a:prstGeom>
          <a:noFill/>
        </p:spPr>
        <p:txBody>
          <a:bodyPr wrap="square">
            <a:spAutoFit/>
          </a:bodyPr>
          <a:lstStyle/>
          <a:p>
            <a:endParaRPr lang="en-US" sz="2400" b="1"/>
          </a:p>
          <a:p>
            <a:pPr>
              <a:buFont typeface="Arial" panose="020B0604020202020204" pitchFamily="34" charset="0"/>
              <a:buChar char="•"/>
            </a:pPr>
            <a:r>
              <a:rPr lang="en-US" sz="2400" err="1"/>
              <a:t>Blau</a:t>
            </a:r>
            <a:r>
              <a:rPr lang="en-US" sz="2400"/>
              <a:t>, F. D., &amp; Kahn, L. M. (2017). </a:t>
            </a:r>
            <a:r>
              <a:rPr lang="en-US" sz="2400" i="1"/>
              <a:t>The gender wage gap: Extent, trends, and explanations.</a:t>
            </a:r>
            <a:r>
              <a:rPr lang="en-US" sz="2400"/>
              <a:t> Journal of Economic Literature, 55(3), 789–865.</a:t>
            </a:r>
          </a:p>
          <a:p>
            <a:pPr>
              <a:buFont typeface="Arial" panose="020B0604020202020204" pitchFamily="34" charset="0"/>
              <a:buChar char="•"/>
            </a:pPr>
            <a:r>
              <a:rPr lang="en-US" sz="2400"/>
              <a:t>Goldin, C. (2014). </a:t>
            </a:r>
            <a:r>
              <a:rPr lang="en-US" sz="2400" i="1"/>
              <a:t>A grand gender convergence: Its last chapter.</a:t>
            </a:r>
            <a:r>
              <a:rPr lang="en-US" sz="2400"/>
              <a:t> American Economic Review, 104(4), 1091–1119.</a:t>
            </a:r>
          </a:p>
          <a:p>
            <a:pPr>
              <a:buFont typeface="Arial" panose="020B0604020202020204" pitchFamily="34" charset="0"/>
              <a:buChar char="•"/>
            </a:pPr>
            <a:r>
              <a:rPr lang="en-US" sz="2400"/>
              <a:t>Gupta, N. D., Poulsen, A., &amp; </a:t>
            </a:r>
            <a:r>
              <a:rPr lang="en-US" sz="2400" err="1"/>
              <a:t>Villeval</a:t>
            </a:r>
            <a:r>
              <a:rPr lang="en-US" sz="2400"/>
              <a:t>, M. C. (2018). </a:t>
            </a:r>
            <a:r>
              <a:rPr lang="en-US" sz="2400" i="1"/>
              <a:t>Gender matching and competitiveness: Experimental evidence.</a:t>
            </a:r>
            <a:r>
              <a:rPr lang="en-US" sz="2400"/>
              <a:t> Economic Inquiry, 58(1), 162–178.</a:t>
            </a:r>
          </a:p>
          <a:p>
            <a:pPr>
              <a:buFont typeface="Arial" panose="020B0604020202020204" pitchFamily="34" charset="0"/>
              <a:buChar char="•"/>
            </a:pPr>
            <a:r>
              <a:rPr lang="en-US" sz="2400" err="1"/>
              <a:t>Levanon</a:t>
            </a:r>
            <a:r>
              <a:rPr lang="en-US" sz="2400"/>
              <a:t>, A., England, P., &amp; Allison, P. (2009). </a:t>
            </a:r>
            <a:r>
              <a:rPr lang="en-US" sz="2400" i="1"/>
              <a:t>Occupational feminization and pay: Assessing causal dynamics using 1950–2000 U.S. Census data.</a:t>
            </a:r>
            <a:r>
              <a:rPr lang="en-US" sz="2400"/>
              <a:t> Social Forces, 88(2), 865–891.</a:t>
            </a:r>
          </a:p>
          <a:p>
            <a:pPr>
              <a:buFont typeface="Arial" panose="020B0604020202020204" pitchFamily="34" charset="0"/>
              <a:buChar char="•"/>
            </a:pPr>
            <a:r>
              <a:rPr lang="en-US" sz="2400"/>
              <a:t>Mandel, H., &amp; Semyonov, M. (2014). </a:t>
            </a:r>
            <a:r>
              <a:rPr lang="en-US" sz="2400" i="1"/>
              <a:t>Gender pay gap and employment sector: Sources of earnings disparities in the United States, 1970-2010.</a:t>
            </a:r>
            <a:r>
              <a:rPr lang="en-US" sz="2400"/>
              <a:t> Demography, 51(5), 1597–1618.</a:t>
            </a:r>
          </a:p>
          <a:p>
            <a:pPr>
              <a:buFont typeface="Arial" panose="020B0604020202020204" pitchFamily="34" charset="0"/>
              <a:buChar char="•"/>
            </a:pPr>
            <a:r>
              <a:rPr lang="en-US" sz="2400"/>
              <a:t>O’Neill, J., &amp; O’Neill, D. M. (2012). </a:t>
            </a:r>
            <a:r>
              <a:rPr lang="en-US" sz="2400" i="1"/>
              <a:t>What do wage differentials tell us about labor market discrimination?</a:t>
            </a:r>
            <a:r>
              <a:rPr lang="en-US" sz="2400"/>
              <a:t> In Handbook of labor economics (Vol. 3, pp. 793–862).</a:t>
            </a:r>
          </a:p>
          <a:p>
            <a:pPr>
              <a:buFont typeface="Arial" panose="020B0604020202020204" pitchFamily="34" charset="0"/>
              <a:buChar char="•"/>
            </a:pPr>
            <a:r>
              <a:rPr lang="en-US" sz="2400" err="1"/>
              <a:t>Weichselbaumer</a:t>
            </a:r>
            <a:r>
              <a:rPr lang="en-US" sz="2400"/>
              <a:t>, D., &amp; Winter-</a:t>
            </a:r>
            <a:r>
              <a:rPr lang="en-US" sz="2400" err="1"/>
              <a:t>Ebmer</a:t>
            </a:r>
            <a:r>
              <a:rPr lang="en-US" sz="2400"/>
              <a:t>, R. (2005). </a:t>
            </a:r>
            <a:r>
              <a:rPr lang="en-US" sz="2400" i="1"/>
              <a:t>A meta-analysis of the international gender wage gap.</a:t>
            </a:r>
            <a:r>
              <a:rPr lang="en-US" sz="2400"/>
              <a:t> Journal of Economic Surveys, 19(3), 479–511.</a:t>
            </a:r>
          </a:p>
          <a:p>
            <a:pPr>
              <a:buFont typeface="Arial" panose="020B0604020202020204" pitchFamily="34" charset="0"/>
              <a:buChar char="•"/>
            </a:pPr>
            <a:r>
              <a:rPr lang="en-US" sz="2400"/>
              <a:t>World Economic Forum. (2024). </a:t>
            </a:r>
            <a:r>
              <a:rPr lang="en-US" sz="2400" i="1"/>
              <a:t>Gender Gap Accelerators: Benefits Over 850,000 Women.</a:t>
            </a:r>
            <a:endParaRPr lang="en-US" sz="2400"/>
          </a:p>
          <a:p>
            <a:pPr>
              <a:buFont typeface="Arial" panose="020B0604020202020204" pitchFamily="34" charset="0"/>
              <a:buChar char="•"/>
            </a:pPr>
            <a:r>
              <a:rPr lang="en-US" sz="2400" err="1"/>
              <a:t>Psico</a:t>
            </a:r>
            <a:r>
              <a:rPr lang="en-US" sz="2400"/>
              <a:t>-Smart. (2024). </a:t>
            </a:r>
            <a:r>
              <a:rPr lang="en-US" sz="2400" i="1"/>
              <a:t>Case Studies: Successful Implementation of Salary Equity Strategies in Various Industries.</a:t>
            </a:r>
            <a:endParaRPr lang="en-US" sz="2400"/>
          </a:p>
        </p:txBody>
      </p:sp>
    </p:spTree>
    <p:extLst>
      <p:ext uri="{BB962C8B-B14F-4D97-AF65-F5344CB8AC3E}">
        <p14:creationId xmlns:p14="http://schemas.microsoft.com/office/powerpoint/2010/main" val="160825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6D13AB8-C9DE-C389-AFA1-DF03E3978C4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30CBBB3-87EC-25A2-2BA1-C0F1E16CE7C8}"/>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9301FE76-9F05-43BE-41D2-B301E54B9697}"/>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01016B6B-45E5-28A3-0DEC-5498DDFEC105}"/>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31F25A01-412B-1E63-D512-5C4209000638}"/>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283A9CD1-AD1F-5F7B-F68B-CFA28C136FA2}"/>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E57E4FE1-2129-C805-CD7E-688167F6E8F0}"/>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2487140B-27D1-1F0D-BDCB-A660B219ED0C}"/>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945CEFD0-2CBF-258B-2300-9404F692E716}"/>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D7EC2CB5-C183-F256-A2E1-148BF32DBBA4}"/>
              </a:ext>
            </a:extLst>
          </p:cNvPr>
          <p:cNvSpPr txBox="1"/>
          <p:nvPr/>
        </p:nvSpPr>
        <p:spPr>
          <a:xfrm>
            <a:off x="1524000" y="3125259"/>
            <a:ext cx="6385624" cy="3434786"/>
          </a:xfrm>
          <a:prstGeom prst="rect">
            <a:avLst/>
          </a:prstGeom>
        </p:spPr>
        <p:txBody>
          <a:bodyPr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Race &amp; State</a:t>
            </a:r>
          </a:p>
        </p:txBody>
      </p:sp>
      <p:sp>
        <p:nvSpPr>
          <p:cNvPr id="28" name="TextBox 15">
            <a:extLst>
              <a:ext uri="{FF2B5EF4-FFF2-40B4-BE49-F238E27FC236}">
                <a16:creationId xmlns:a16="http://schemas.microsoft.com/office/drawing/2014/main" id="{BAFE3574-2A66-02F8-6425-A1F96DD3A3CD}"/>
              </a:ext>
            </a:extLst>
          </p:cNvPr>
          <p:cNvSpPr txBox="1"/>
          <p:nvPr/>
        </p:nvSpPr>
        <p:spPr>
          <a:xfrm>
            <a:off x="1937594" y="4999965"/>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pic>
        <p:nvPicPr>
          <p:cNvPr id="11" name="Picture 10" descr="A screenshot of a data&#10;&#10;Description automatically generated">
            <a:extLst>
              <a:ext uri="{FF2B5EF4-FFF2-40B4-BE49-F238E27FC236}">
                <a16:creationId xmlns:a16="http://schemas.microsoft.com/office/drawing/2014/main" id="{C350AD23-7E42-2143-56DF-E4110831D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413" y="1706433"/>
            <a:ext cx="9677400" cy="6926666"/>
          </a:xfrm>
          <a:prstGeom prst="rect">
            <a:avLst/>
          </a:prstGeom>
        </p:spPr>
      </p:pic>
      <p:sp>
        <p:nvSpPr>
          <p:cNvPr id="12" name="TextBox 21">
            <a:extLst>
              <a:ext uri="{FF2B5EF4-FFF2-40B4-BE49-F238E27FC236}">
                <a16:creationId xmlns:a16="http://schemas.microsoft.com/office/drawing/2014/main" id="{E183E2CC-391B-57D4-FB78-8F29C09261AB}"/>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State Gaps</a:t>
            </a:r>
          </a:p>
        </p:txBody>
      </p:sp>
    </p:spTree>
    <p:extLst>
      <p:ext uri="{BB962C8B-B14F-4D97-AF65-F5344CB8AC3E}">
        <p14:creationId xmlns:p14="http://schemas.microsoft.com/office/powerpoint/2010/main" val="1549137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7B30751-A5FC-F604-7330-4377CCFCB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CC4F5E-883D-9F2A-3BDF-D71B37410B7D}"/>
              </a:ext>
            </a:extLst>
          </p:cNvPr>
          <p:cNvGrpSpPr/>
          <p:nvPr/>
        </p:nvGrpSpPr>
        <p:grpSpPr>
          <a:xfrm>
            <a:off x="1048899" y="543647"/>
            <a:ext cx="16230600" cy="8714653"/>
            <a:chOff x="0" y="0"/>
            <a:chExt cx="4274726" cy="2295217"/>
          </a:xfrm>
        </p:grpSpPr>
        <p:sp>
          <p:nvSpPr>
            <p:cNvPr id="3" name="Freeform 3">
              <a:extLst>
                <a:ext uri="{FF2B5EF4-FFF2-40B4-BE49-F238E27FC236}">
                  <a16:creationId xmlns:a16="http://schemas.microsoft.com/office/drawing/2014/main" id="{FCB58B1A-F0EF-9FAC-4A81-F5B89C8246A5}"/>
                </a:ext>
              </a:extLst>
            </p:cNvPr>
            <p:cNvSpPr/>
            <p:nvPr/>
          </p:nvSpPr>
          <p:spPr>
            <a:xfrm>
              <a:off x="0" y="0"/>
              <a:ext cx="4274726" cy="2295217"/>
            </a:xfrm>
            <a:custGeom>
              <a:avLst/>
              <a:gdLst/>
              <a:ahLst/>
              <a:cxnLst/>
              <a:rect l="l" t="t" r="r" b="b"/>
              <a:pathLst>
                <a:path w="4274726" h="2295217">
                  <a:moveTo>
                    <a:pt x="14310" y="0"/>
                  </a:moveTo>
                  <a:lnTo>
                    <a:pt x="4260416" y="0"/>
                  </a:lnTo>
                  <a:cubicBezTo>
                    <a:pt x="4264211" y="0"/>
                    <a:pt x="4267851" y="1508"/>
                    <a:pt x="4270535" y="4191"/>
                  </a:cubicBezTo>
                  <a:cubicBezTo>
                    <a:pt x="4273218" y="6875"/>
                    <a:pt x="4274726" y="10515"/>
                    <a:pt x="4274726" y="14310"/>
                  </a:cubicBezTo>
                  <a:lnTo>
                    <a:pt x="4274726" y="2280907"/>
                  </a:lnTo>
                  <a:cubicBezTo>
                    <a:pt x="4274726" y="2284702"/>
                    <a:pt x="4273218" y="2288342"/>
                    <a:pt x="4270535" y="2291026"/>
                  </a:cubicBezTo>
                  <a:cubicBezTo>
                    <a:pt x="4267851" y="2293709"/>
                    <a:pt x="4264211" y="2295217"/>
                    <a:pt x="4260416" y="2295217"/>
                  </a:cubicBezTo>
                  <a:lnTo>
                    <a:pt x="14310" y="2295217"/>
                  </a:lnTo>
                  <a:cubicBezTo>
                    <a:pt x="10515" y="2295217"/>
                    <a:pt x="6875" y="2293709"/>
                    <a:pt x="4191" y="2291026"/>
                  </a:cubicBezTo>
                  <a:cubicBezTo>
                    <a:pt x="1508" y="2288342"/>
                    <a:pt x="0" y="2284702"/>
                    <a:pt x="0" y="228090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5A3B89D4-1355-E611-4C2C-76AF8DD58D26}"/>
                </a:ext>
              </a:extLst>
            </p:cNvPr>
            <p:cNvSpPr txBox="1"/>
            <p:nvPr/>
          </p:nvSpPr>
          <p:spPr>
            <a:xfrm>
              <a:off x="0" y="-38100"/>
              <a:ext cx="4274726" cy="233331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381659EA-C0CC-7806-C526-D26C3C220144}"/>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r>
              <a:rPr lang="en-US" sz="1800" b="1" spc="-260">
                <a:solidFill>
                  <a:schemeClr val="bg1"/>
                </a:solidFill>
                <a:latin typeface="+mj-lt"/>
                <a:ea typeface="+mj-ea"/>
                <a:cs typeface="+mj-cs"/>
                <a:sym typeface="Telegraf Bold"/>
              </a:rPr>
              <a:t>WAGE GAP OVER TIME:</a:t>
            </a:r>
            <a:endParaRPr lang="en-US"/>
          </a:p>
        </p:txBody>
      </p:sp>
      <p:sp>
        <p:nvSpPr>
          <p:cNvPr id="6" name="AutoShape 6">
            <a:extLst>
              <a:ext uri="{FF2B5EF4-FFF2-40B4-BE49-F238E27FC236}">
                <a16:creationId xmlns:a16="http://schemas.microsoft.com/office/drawing/2014/main" id="{D5A935DC-9852-2ABC-5DA5-42C180A70F84}"/>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8" name="AutoShape 8">
            <a:extLst>
              <a:ext uri="{FF2B5EF4-FFF2-40B4-BE49-F238E27FC236}">
                <a16:creationId xmlns:a16="http://schemas.microsoft.com/office/drawing/2014/main" id="{62B8E6E2-CCE7-77E2-AA12-76DF117C2042}"/>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TextBox 11">
            <a:extLst>
              <a:ext uri="{FF2B5EF4-FFF2-40B4-BE49-F238E27FC236}">
                <a16:creationId xmlns:a16="http://schemas.microsoft.com/office/drawing/2014/main" id="{F4176DEA-1182-0E2E-C1EB-DADFDEE1250A}"/>
              </a:ext>
            </a:extLst>
          </p:cNvPr>
          <p:cNvSpPr txBox="1"/>
          <p:nvPr/>
        </p:nvSpPr>
        <p:spPr>
          <a:xfrm>
            <a:off x="1335311" y="8848682"/>
            <a:ext cx="9040149" cy="260199"/>
          </a:xfrm>
          <a:prstGeom prst="rect">
            <a:avLst/>
          </a:prstGeom>
        </p:spPr>
        <p:txBody>
          <a:bodyPr lIns="0" tIns="0" rIns="0" bIns="0" rtlCol="0" anchor="t">
            <a:spAutoFit/>
          </a:bodyPr>
          <a:lstStyle/>
          <a:p>
            <a:pPr algn="l">
              <a:lnSpc>
                <a:spcPts val="2004"/>
              </a:lnSpc>
              <a:spcBef>
                <a:spcPct val="0"/>
              </a:spcBef>
            </a:pPr>
            <a:r>
              <a:rPr lang="en-US" sz="2000" b="1" spc="50">
                <a:solidFill>
                  <a:srgbClr val="53A1DB"/>
                </a:solidFill>
                <a:latin typeface="Telegraf Bold"/>
                <a:ea typeface="Telegraf Bold"/>
                <a:cs typeface="Telegraf Bold"/>
                <a:sym typeface="Telegraf Bold"/>
              </a:rPr>
              <a:t>CLEANING THE DATA PROCESS</a:t>
            </a:r>
          </a:p>
        </p:txBody>
      </p:sp>
      <p:sp>
        <p:nvSpPr>
          <p:cNvPr id="12" name="TextBox 12">
            <a:extLst>
              <a:ext uri="{FF2B5EF4-FFF2-40B4-BE49-F238E27FC236}">
                <a16:creationId xmlns:a16="http://schemas.microsoft.com/office/drawing/2014/main" id="{181A65BB-A752-9DBF-11CC-53531BB943FA}"/>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3" name="TextBox 13">
            <a:extLst>
              <a:ext uri="{FF2B5EF4-FFF2-40B4-BE49-F238E27FC236}">
                <a16:creationId xmlns:a16="http://schemas.microsoft.com/office/drawing/2014/main" id="{2DF930FF-59DE-7BC0-1060-8231F274DA57}"/>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17" name="TextBox 16">
            <a:extLst>
              <a:ext uri="{FF2B5EF4-FFF2-40B4-BE49-F238E27FC236}">
                <a16:creationId xmlns:a16="http://schemas.microsoft.com/office/drawing/2014/main" id="{9DEAD824-6B05-ABAA-3E4B-41AF5A22D326}"/>
              </a:ext>
            </a:extLst>
          </p:cNvPr>
          <p:cNvSpPr txBox="1"/>
          <p:nvPr/>
        </p:nvSpPr>
        <p:spPr>
          <a:xfrm>
            <a:off x="1524000" y="826288"/>
            <a:ext cx="9144000" cy="646331"/>
          </a:xfrm>
          <a:prstGeom prst="rect">
            <a:avLst/>
          </a:prstGeom>
          <a:noFill/>
        </p:spPr>
        <p:txBody>
          <a:bodyPr wrap="square">
            <a:spAutoFit/>
          </a:bodyPr>
          <a:lstStyle/>
          <a:p>
            <a:r>
              <a:rPr lang="en-US" sz="3600" b="1" spc="-260">
                <a:solidFill>
                  <a:schemeClr val="accent1"/>
                </a:solidFill>
                <a:latin typeface="+mj-lt"/>
                <a:ea typeface="+mj-ea"/>
                <a:cs typeface="+mj-cs"/>
                <a:sym typeface="Telegraf Bold"/>
              </a:rPr>
              <a:t>Process</a:t>
            </a:r>
            <a:endParaRPr lang="en-US" sz="3600">
              <a:solidFill>
                <a:schemeClr val="accent1"/>
              </a:solidFill>
            </a:endParaRPr>
          </a:p>
        </p:txBody>
      </p:sp>
      <p:pic>
        <p:nvPicPr>
          <p:cNvPr id="19" name="Picture 18">
            <a:extLst>
              <a:ext uri="{FF2B5EF4-FFF2-40B4-BE49-F238E27FC236}">
                <a16:creationId xmlns:a16="http://schemas.microsoft.com/office/drawing/2014/main" id="{F23028FD-83F3-03B4-52D1-7EE5499E0634}"/>
              </a:ext>
            </a:extLst>
          </p:cNvPr>
          <p:cNvPicPr>
            <a:picLocks noChangeAspect="1"/>
          </p:cNvPicPr>
          <p:nvPr/>
        </p:nvPicPr>
        <p:blipFill>
          <a:blip r:embed="rId2"/>
          <a:stretch>
            <a:fillRect/>
          </a:stretch>
        </p:blipFill>
        <p:spPr>
          <a:xfrm>
            <a:off x="9088419" y="2275804"/>
            <a:ext cx="7404100" cy="3390900"/>
          </a:xfrm>
          <a:prstGeom prst="rect">
            <a:avLst/>
          </a:prstGeom>
        </p:spPr>
      </p:pic>
      <p:pic>
        <p:nvPicPr>
          <p:cNvPr id="22" name="Picture 21">
            <a:extLst>
              <a:ext uri="{FF2B5EF4-FFF2-40B4-BE49-F238E27FC236}">
                <a16:creationId xmlns:a16="http://schemas.microsoft.com/office/drawing/2014/main" id="{4D8ED834-535C-6C43-4682-EC64DAD1FF76}"/>
              </a:ext>
            </a:extLst>
          </p:cNvPr>
          <p:cNvPicPr>
            <a:picLocks noChangeAspect="1"/>
          </p:cNvPicPr>
          <p:nvPr/>
        </p:nvPicPr>
        <p:blipFill>
          <a:blip r:embed="rId3"/>
          <a:stretch>
            <a:fillRect/>
          </a:stretch>
        </p:blipFill>
        <p:spPr>
          <a:xfrm>
            <a:off x="1752600" y="2025263"/>
            <a:ext cx="5105400" cy="3729365"/>
          </a:xfrm>
          <a:prstGeom prst="rect">
            <a:avLst/>
          </a:prstGeom>
        </p:spPr>
      </p:pic>
      <p:sp>
        <p:nvSpPr>
          <p:cNvPr id="9" name="TextBox 8">
            <a:extLst>
              <a:ext uri="{FF2B5EF4-FFF2-40B4-BE49-F238E27FC236}">
                <a16:creationId xmlns:a16="http://schemas.microsoft.com/office/drawing/2014/main" id="{1BB47C20-0E28-9EFA-9F4A-8DE39212DDAF}"/>
              </a:ext>
            </a:extLst>
          </p:cNvPr>
          <p:cNvSpPr txBox="1"/>
          <p:nvPr/>
        </p:nvSpPr>
        <p:spPr>
          <a:xfrm>
            <a:off x="1741156" y="6135416"/>
            <a:ext cx="14270854" cy="1938992"/>
          </a:xfrm>
          <a:prstGeom prst="rect">
            <a:avLst/>
          </a:prstGeom>
          <a:noFill/>
        </p:spPr>
        <p:txBody>
          <a:bodyPr wrap="square" lIns="91440" tIns="45720" rIns="91440" bIns="45720" anchor="t">
            <a:spAutoFit/>
          </a:bodyPr>
          <a:lstStyle/>
          <a:p>
            <a:r>
              <a:rPr lang="en-US" sz="2400">
                <a:latin typeface="Telegraf"/>
              </a:rPr>
              <a:t>We began with a dataset containing over 300,000 rows and more than 200 columns. To make the data more manageable, we first performed a VLOOKUP to replace numerical codes with descriptive labels for certain columns. After identifying and removing unnecessary columns, we used </a:t>
            </a:r>
            <a:r>
              <a:rPr lang="en-US" sz="2400" err="1">
                <a:latin typeface="Telegraf"/>
              </a:rPr>
              <a:t>PySpark</a:t>
            </a:r>
            <a:r>
              <a:rPr lang="en-US" sz="2400">
                <a:latin typeface="Telegraf"/>
              </a:rPr>
              <a:t> to process the data efficiently. Due to the large file sizes, we split the dataset by year to ensure it could be imported into Git. The final datasets were saved and imported as CSV files.</a:t>
            </a:r>
          </a:p>
        </p:txBody>
      </p:sp>
    </p:spTree>
    <p:extLst>
      <p:ext uri="{BB962C8B-B14F-4D97-AF65-F5344CB8AC3E}">
        <p14:creationId xmlns:p14="http://schemas.microsoft.com/office/powerpoint/2010/main" val="382939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0807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75460" y="1816364"/>
            <a:ext cx="5565673" cy="3553384"/>
            <a:chOff x="0" y="0"/>
            <a:chExt cx="755684" cy="482464"/>
          </a:xfrm>
        </p:grpSpPr>
        <p:sp>
          <p:nvSpPr>
            <p:cNvPr id="6" name="Freeform 6"/>
            <p:cNvSpPr/>
            <p:nvPr/>
          </p:nvSpPr>
          <p:spPr>
            <a:xfrm>
              <a:off x="0" y="0"/>
              <a:ext cx="755684" cy="482464"/>
            </a:xfrm>
            <a:custGeom>
              <a:avLst/>
              <a:gdLst/>
              <a:ahLst/>
              <a:cxnLst/>
              <a:rect l="l" t="t" r="r" b="b"/>
              <a:pathLst>
                <a:path w="755684" h="482464">
                  <a:moveTo>
                    <a:pt x="27820" y="0"/>
                  </a:moveTo>
                  <a:lnTo>
                    <a:pt x="727864" y="0"/>
                  </a:lnTo>
                  <a:cubicBezTo>
                    <a:pt x="743229" y="0"/>
                    <a:pt x="755684" y="12456"/>
                    <a:pt x="755684" y="27820"/>
                  </a:cubicBezTo>
                  <a:lnTo>
                    <a:pt x="755684" y="454644"/>
                  </a:lnTo>
                  <a:cubicBezTo>
                    <a:pt x="755684" y="462022"/>
                    <a:pt x="752753" y="469098"/>
                    <a:pt x="747536" y="474315"/>
                  </a:cubicBezTo>
                  <a:cubicBezTo>
                    <a:pt x="742318" y="479533"/>
                    <a:pt x="735242" y="482464"/>
                    <a:pt x="727864" y="482464"/>
                  </a:cubicBezTo>
                  <a:lnTo>
                    <a:pt x="27820" y="482464"/>
                  </a:lnTo>
                  <a:cubicBezTo>
                    <a:pt x="12456" y="482464"/>
                    <a:pt x="0" y="470008"/>
                    <a:pt x="0" y="454644"/>
                  </a:cubicBezTo>
                  <a:lnTo>
                    <a:pt x="0" y="27820"/>
                  </a:lnTo>
                  <a:cubicBezTo>
                    <a:pt x="0" y="12456"/>
                    <a:pt x="12456" y="0"/>
                    <a:pt x="27820" y="0"/>
                  </a:cubicBezTo>
                  <a:close/>
                </a:path>
              </a:pathLst>
            </a:custGeom>
            <a:blipFill>
              <a:blip r:embed="rId2"/>
              <a:stretch>
                <a:fillRect t="-91020" b="-43631"/>
              </a:stretch>
            </a:blipFill>
          </p:spPr>
          <p:txBody>
            <a:bodyPr/>
            <a:lstStyle/>
            <a:p>
              <a:endParaRPr lang="en-US"/>
            </a:p>
          </p:txBody>
        </p:sp>
      </p:grpSp>
      <p:sp>
        <p:nvSpPr>
          <p:cNvPr id="7" name="TextBox 7"/>
          <p:cNvSpPr txBox="1"/>
          <p:nvPr/>
        </p:nvSpPr>
        <p:spPr>
          <a:xfrm>
            <a:off x="1615312" y="1743075"/>
            <a:ext cx="8760149" cy="3364587"/>
          </a:xfrm>
          <a:prstGeom prst="rect">
            <a:avLst/>
          </a:prstGeom>
        </p:spPr>
        <p:txBody>
          <a:bodyPr lIns="0" tIns="0" rIns="0" bIns="0" rtlCol="0" anchor="t">
            <a:spAutoFit/>
          </a:bodyPr>
          <a:lstStyle/>
          <a:p>
            <a:pPr algn="l">
              <a:lnSpc>
                <a:spcPts val="6387"/>
              </a:lnSpc>
            </a:pPr>
            <a:r>
              <a:rPr lang="en-US" sz="7097" b="1" spc="-354">
                <a:solidFill>
                  <a:srgbClr val="53A1DB"/>
                </a:solidFill>
                <a:latin typeface="Telegraf Bold"/>
                <a:ea typeface="Telegraf Bold"/>
                <a:cs typeface="Telegraf Bold"/>
                <a:sym typeface="Telegraf Bold"/>
              </a:rPr>
              <a:t>MILESTONES IN THE</a:t>
            </a:r>
          </a:p>
          <a:p>
            <a:pPr marL="0" lvl="0" indent="0" algn="l">
              <a:lnSpc>
                <a:spcPts val="6387"/>
              </a:lnSpc>
              <a:spcBef>
                <a:spcPct val="0"/>
              </a:spcBef>
            </a:pPr>
            <a:r>
              <a:rPr lang="en-US" sz="7097" b="1" spc="-354">
                <a:solidFill>
                  <a:srgbClr val="53A1DB"/>
                </a:solidFill>
                <a:latin typeface="Telegraf Bold"/>
                <a:ea typeface="Telegraf Bold"/>
                <a:cs typeface="Telegraf Bold"/>
                <a:sym typeface="Telegraf Bold"/>
              </a:rPr>
              <a:t>TOWARD THE GENDER PAY GAP</a:t>
            </a:r>
          </a:p>
        </p:txBody>
      </p:sp>
      <p:sp>
        <p:nvSpPr>
          <p:cNvPr id="8" name="AutoShape 8"/>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TextBox 11"/>
          <p:cNvSpPr txBox="1"/>
          <p:nvPr/>
        </p:nvSpPr>
        <p:spPr>
          <a:xfrm>
            <a:off x="1817417" y="5979729"/>
            <a:ext cx="3561719"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THE EQUAL PAY ACT 1963</a:t>
            </a:r>
          </a:p>
        </p:txBody>
      </p:sp>
      <p:sp>
        <p:nvSpPr>
          <p:cNvPr id="12" name="Freeform 12"/>
          <p:cNvSpPr/>
          <p:nvPr/>
        </p:nvSpPr>
        <p:spPr>
          <a:xfrm>
            <a:off x="5855386" y="5987787"/>
            <a:ext cx="508772" cy="522061"/>
          </a:xfrm>
          <a:custGeom>
            <a:avLst/>
            <a:gdLst/>
            <a:ahLst/>
            <a:cxnLst/>
            <a:rect l="l" t="t" r="r" b="b"/>
            <a:pathLst>
              <a:path w="508772" h="522061">
                <a:moveTo>
                  <a:pt x="0" y="0"/>
                </a:moveTo>
                <a:lnTo>
                  <a:pt x="508772" y="0"/>
                </a:lnTo>
                <a:lnTo>
                  <a:pt x="508772"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985876" y="5987787"/>
            <a:ext cx="508772" cy="522061"/>
          </a:xfrm>
          <a:custGeom>
            <a:avLst/>
            <a:gdLst/>
            <a:ahLst/>
            <a:cxnLst/>
            <a:rect l="l" t="t" r="r" b="b"/>
            <a:pathLst>
              <a:path w="508772" h="522061">
                <a:moveTo>
                  <a:pt x="0" y="0"/>
                </a:moveTo>
                <a:lnTo>
                  <a:pt x="508773" y="0"/>
                </a:lnTo>
                <a:lnTo>
                  <a:pt x="508773"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6163424" y="5987787"/>
            <a:ext cx="508772" cy="522061"/>
          </a:xfrm>
          <a:custGeom>
            <a:avLst/>
            <a:gdLst/>
            <a:ahLst/>
            <a:cxnLst/>
            <a:rect l="l" t="t" r="r" b="b"/>
            <a:pathLst>
              <a:path w="508772" h="522061">
                <a:moveTo>
                  <a:pt x="0" y="0"/>
                </a:moveTo>
                <a:lnTo>
                  <a:pt x="508772" y="0"/>
                </a:lnTo>
                <a:lnTo>
                  <a:pt x="508772"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692836" y="2452044"/>
            <a:ext cx="3793901" cy="993697"/>
          </a:xfrm>
          <a:prstGeom prst="rect">
            <a:avLst/>
          </a:prstGeom>
        </p:spPr>
        <p:txBody>
          <a:bodyPr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Journey</a:t>
            </a:r>
          </a:p>
        </p:txBody>
      </p:sp>
      <p:sp>
        <p:nvSpPr>
          <p:cNvPr id="16" name="TextBox 16"/>
          <p:cNvSpPr txBox="1"/>
          <p:nvPr/>
        </p:nvSpPr>
        <p:spPr>
          <a:xfrm>
            <a:off x="1335311" y="6462223"/>
            <a:ext cx="4727404" cy="2113797"/>
          </a:xfrm>
          <a:prstGeom prst="rect">
            <a:avLst/>
          </a:prstGeom>
        </p:spPr>
        <p:txBody>
          <a:bodyPr lIns="0" tIns="0" rIns="0" bIns="0" rtlCol="0" anchor="t">
            <a:spAutoFit/>
          </a:bodyPr>
          <a:lstStyle/>
          <a:p>
            <a:pPr algn="just">
              <a:lnSpc>
                <a:spcPts val="2094"/>
              </a:lnSpc>
            </a:pPr>
            <a:r>
              <a:rPr lang="en-US" sz="1495" spc="37">
                <a:solidFill>
                  <a:srgbClr val="4D4D4D"/>
                </a:solidFill>
                <a:latin typeface="Telegraf"/>
                <a:ea typeface="Telegraf"/>
                <a:cs typeface="Telegraf"/>
                <a:sym typeface="Telegraf"/>
              </a:rPr>
              <a:t>is passed by Congress, making it illegal for employers to pay women lower wages than men for work requiring the same skill, effort, and responsibility. Employees suspecting pay discrimination have legal routes for recourse, including contacting an Equal Employment Opportunity counselor or directly filing a lawsuit.</a:t>
            </a:r>
          </a:p>
          <a:p>
            <a:pPr algn="just">
              <a:lnSpc>
                <a:spcPts val="2094"/>
              </a:lnSpc>
            </a:pPr>
            <a:endParaRPr lang="en-US" sz="1495" spc="37">
              <a:solidFill>
                <a:srgbClr val="4D4D4D"/>
              </a:solidFill>
              <a:latin typeface="Telegraf"/>
              <a:ea typeface="Telegraf"/>
              <a:cs typeface="Telegraf"/>
              <a:sym typeface="Telegraf"/>
            </a:endParaRPr>
          </a:p>
        </p:txBody>
      </p:sp>
      <p:sp>
        <p:nvSpPr>
          <p:cNvPr id="17" name="TextBox 17"/>
          <p:cNvSpPr txBox="1"/>
          <p:nvPr/>
        </p:nvSpPr>
        <p:spPr>
          <a:xfrm>
            <a:off x="6590878" y="6547567"/>
            <a:ext cx="4851859" cy="1876334"/>
          </a:xfrm>
          <a:prstGeom prst="rect">
            <a:avLst/>
          </a:prstGeom>
        </p:spPr>
        <p:txBody>
          <a:bodyPr lIns="0" tIns="0" rIns="0" bIns="0" rtlCol="0" anchor="t">
            <a:spAutoFit/>
          </a:bodyPr>
          <a:lstStyle/>
          <a:p>
            <a:pPr algn="just">
              <a:lnSpc>
                <a:spcPts val="2123"/>
              </a:lnSpc>
            </a:pPr>
            <a:r>
              <a:rPr lang="en-US" sz="1500" spc="37">
                <a:solidFill>
                  <a:srgbClr val="4D4D4D"/>
                </a:solidFill>
                <a:latin typeface="Telegraf"/>
                <a:ea typeface="Telegraf"/>
                <a:cs typeface="Telegraf"/>
                <a:sym typeface="Telegraf"/>
              </a:rPr>
              <a:t>Title VII safeguards employees and job seekers from workplace discrimination or unfair wage gaps due to race, color, religion, sex, or national origin. It applies to all employment-related activities, from hiring and firing to promotions and working conditions, ensuring equal treatment in every aspect of employment.</a:t>
            </a:r>
          </a:p>
        </p:txBody>
      </p:sp>
      <p:sp>
        <p:nvSpPr>
          <p:cNvPr id="18" name="TextBox 18"/>
          <p:cNvSpPr txBox="1"/>
          <p:nvPr/>
        </p:nvSpPr>
        <p:spPr>
          <a:xfrm>
            <a:off x="6793351" y="6050786"/>
            <a:ext cx="3582109"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CIVIL RIGHTS ACT 1964</a:t>
            </a:r>
          </a:p>
        </p:txBody>
      </p:sp>
      <p:sp>
        <p:nvSpPr>
          <p:cNvPr id="19" name="TextBox 19"/>
          <p:cNvSpPr txBox="1"/>
          <p:nvPr/>
        </p:nvSpPr>
        <p:spPr>
          <a:xfrm>
            <a:off x="11923274" y="6322073"/>
            <a:ext cx="4939447" cy="2317797"/>
          </a:xfrm>
          <a:prstGeom prst="rect">
            <a:avLst/>
          </a:prstGeom>
        </p:spPr>
        <p:txBody>
          <a:bodyPr lIns="0" tIns="0" rIns="0" bIns="0" rtlCol="0" anchor="t">
            <a:spAutoFit/>
          </a:bodyPr>
          <a:lstStyle/>
          <a:p>
            <a:pPr algn="just">
              <a:lnSpc>
                <a:spcPts val="1826"/>
              </a:lnSpc>
            </a:pPr>
            <a:endParaRPr/>
          </a:p>
          <a:p>
            <a:pPr algn="just">
              <a:lnSpc>
                <a:spcPts val="1826"/>
              </a:lnSpc>
            </a:pPr>
            <a:r>
              <a:rPr lang="en-US" sz="1304" spc="32">
                <a:solidFill>
                  <a:srgbClr val="4D4D4D"/>
                </a:solidFill>
                <a:latin typeface="Telegraf"/>
                <a:ea typeface="Telegraf"/>
                <a:cs typeface="Telegraf"/>
                <a:sym typeface="Telegraf"/>
              </a:rPr>
              <a:t>The 19th Amendment, ratified in 1920, marked a pivotal moment in American history by granting women the right to vote across all states and in federal elections. Given that the fight for suffrage began in the 1800s, few of the original supporters lived to see the passage of the 19th Amendment. Throughout the struggle, suffragists faced harsh opposition, including heckling, physical assaults, and imprisonment. New York State's adoption of women's suffrage in 1917 and President Wilson's eventual support were milestones.</a:t>
            </a:r>
          </a:p>
        </p:txBody>
      </p:sp>
      <p:sp>
        <p:nvSpPr>
          <p:cNvPr id="20" name="TextBox 20"/>
          <p:cNvSpPr txBox="1"/>
          <p:nvPr/>
        </p:nvSpPr>
        <p:spPr>
          <a:xfrm>
            <a:off x="11970899" y="6050786"/>
            <a:ext cx="3735856"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RIGHT TO VOTE 1920</a:t>
            </a:r>
          </a:p>
        </p:txBody>
      </p:sp>
      <p:sp>
        <p:nvSpPr>
          <p:cNvPr id="21" name="TextBox 21"/>
          <p:cNvSpPr txBox="1"/>
          <p:nvPr/>
        </p:nvSpPr>
        <p:spPr>
          <a:xfrm>
            <a:off x="1335311" y="8848725"/>
            <a:ext cx="9040149" cy="288945"/>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HISTORICAL CONTEXT</a:t>
            </a:r>
          </a:p>
        </p:txBody>
      </p:sp>
      <p:sp>
        <p:nvSpPr>
          <p:cNvPr id="22" name="TextBox 2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05BB2335-4EC8-3323-9237-187B20F5C9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EB3911-400C-63FC-BDFF-7D4A32CCE1DB}"/>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1A81D0F1-A766-46E9-E224-6ABCB07231B6}"/>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F557BEE5-0F1D-A86F-5DFE-15B87DFFCD55}"/>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3183D0EA-19AA-8CFE-78A1-8155A3C08323}"/>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F8BA5BCA-38AB-4479-82C1-CC7E1FC410AC}"/>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D919D942-137F-FF75-B322-8275AA03A552}"/>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A7575962-9227-9C25-5DDC-51FA4BDCFCC1}"/>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62EDD3BF-8BB2-3D4F-08CD-5AFEFE12690D}"/>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7321BE8B-6128-7FC0-2519-BAE6C7239382}"/>
              </a:ext>
            </a:extLst>
          </p:cNvPr>
          <p:cNvSpPr txBox="1"/>
          <p:nvPr/>
        </p:nvSpPr>
        <p:spPr>
          <a:xfrm>
            <a:off x="1365333" y="132417"/>
            <a:ext cx="153986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Gender Pay  </a:t>
            </a:r>
          </a:p>
          <a:p>
            <a:pPr marL="0" lvl="0" indent="0" algn="l">
              <a:lnSpc>
                <a:spcPct val="200000"/>
              </a:lnSpc>
              <a:spcBef>
                <a:spcPct val="0"/>
              </a:spcBef>
            </a:pPr>
            <a:r>
              <a:rPr lang="en-US" sz="6000" b="1" spc="-499">
                <a:solidFill>
                  <a:srgbClr val="53A1DB"/>
                </a:solidFill>
                <a:latin typeface="Telegraf Bold"/>
                <a:ea typeface="Telegraf Bold"/>
                <a:cs typeface="Telegraf Bold"/>
              </a:rPr>
              <a:t>Industries</a:t>
            </a:r>
          </a:p>
        </p:txBody>
      </p:sp>
      <p:sp>
        <p:nvSpPr>
          <p:cNvPr id="28" name="TextBox 15">
            <a:extLst>
              <a:ext uri="{FF2B5EF4-FFF2-40B4-BE49-F238E27FC236}">
                <a16:creationId xmlns:a16="http://schemas.microsoft.com/office/drawing/2014/main" id="{7511BAD8-C794-A631-98A8-9A1E285FD6B5}"/>
              </a:ext>
            </a:extLst>
          </p:cNvPr>
          <p:cNvSpPr txBox="1"/>
          <p:nvPr/>
        </p:nvSpPr>
        <p:spPr>
          <a:xfrm>
            <a:off x="1544782" y="2077934"/>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4A3D1288-3072-C19A-9AD4-C9C8E7E7B8BD}"/>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Industry Gaps</a:t>
            </a:r>
          </a:p>
        </p:txBody>
      </p:sp>
      <p:pic>
        <p:nvPicPr>
          <p:cNvPr id="42" name="Picture 41">
            <a:extLst>
              <a:ext uri="{FF2B5EF4-FFF2-40B4-BE49-F238E27FC236}">
                <a16:creationId xmlns:a16="http://schemas.microsoft.com/office/drawing/2014/main" id="{175B30E1-3368-9504-7CF2-6E6F24FD8B1A}"/>
              </a:ext>
            </a:extLst>
          </p:cNvPr>
          <p:cNvPicPr>
            <a:picLocks noChangeAspect="1"/>
          </p:cNvPicPr>
          <p:nvPr/>
        </p:nvPicPr>
        <p:blipFill>
          <a:blip r:embed="rId3"/>
          <a:stretch>
            <a:fillRect/>
          </a:stretch>
        </p:blipFill>
        <p:spPr>
          <a:xfrm>
            <a:off x="7324601" y="2408581"/>
            <a:ext cx="9474035" cy="5684421"/>
          </a:xfrm>
          <a:prstGeom prst="rect">
            <a:avLst/>
          </a:prstGeom>
        </p:spPr>
      </p:pic>
      <p:sp>
        <p:nvSpPr>
          <p:cNvPr id="43" name="TextBox 42">
            <a:extLst>
              <a:ext uri="{FF2B5EF4-FFF2-40B4-BE49-F238E27FC236}">
                <a16:creationId xmlns:a16="http://schemas.microsoft.com/office/drawing/2014/main" id="{5D2050AD-EC3B-061E-1363-75AC0C6AC6F3}"/>
              </a:ext>
            </a:extLst>
          </p:cNvPr>
          <p:cNvSpPr txBox="1"/>
          <p:nvPr/>
        </p:nvSpPr>
        <p:spPr>
          <a:xfrm>
            <a:off x="1174746" y="3569863"/>
            <a:ext cx="5992185" cy="5355312"/>
          </a:xfrm>
          <a:prstGeom prst="rect">
            <a:avLst/>
          </a:prstGeom>
          <a:noFill/>
        </p:spPr>
        <p:txBody>
          <a:bodyPr wrap="square" lIns="91440" tIns="45720" rIns="91440" bIns="45720" rtlCol="0" anchor="t">
            <a:spAutoFit/>
          </a:bodyPr>
          <a:lstStyle/>
          <a:p>
            <a:r>
              <a:rPr lang="en-US" b="0" i="1">
                <a:solidFill>
                  <a:srgbClr val="AAAAAA"/>
                </a:solidFill>
                <a:effectLst/>
                <a:latin typeface="Telegraf"/>
              </a:rPr>
              <a:t>Male-to-Female Ratio</a:t>
            </a:r>
            <a:r>
              <a:rPr lang="en-US" i="1">
                <a:solidFill>
                  <a:srgbClr val="AAAAAA"/>
                </a:solidFill>
                <a:latin typeface="Telegraf"/>
              </a:rPr>
              <a:t>(Top 10 industries based on Pay)=</a:t>
            </a:r>
            <a:r>
              <a:rPr lang="en-US" b="0" i="1">
                <a:solidFill>
                  <a:srgbClr val="AAAAAA"/>
                </a:solidFill>
                <a:effectLst/>
                <a:latin typeface="Telegraf"/>
              </a:rPr>
              <a:t> </a:t>
            </a:r>
          </a:p>
          <a:p>
            <a:endParaRPr lang="en-US" b="0">
              <a:solidFill>
                <a:srgbClr val="333333"/>
              </a:solidFill>
              <a:effectLst/>
              <a:latin typeface="Telegraf"/>
            </a:endParaRPr>
          </a:p>
          <a:p>
            <a:r>
              <a:rPr lang="en-US" b="0">
                <a:effectLst/>
                <a:latin typeface="Telegraf"/>
              </a:rPr>
              <a:t>Average Salary of Females/</a:t>
            </a:r>
          </a:p>
          <a:p>
            <a:r>
              <a:rPr lang="en-US" b="0">
                <a:effectLst/>
                <a:latin typeface="Telegraf"/>
              </a:rPr>
              <a:t>Average Salary of Males</a:t>
            </a:r>
          </a:p>
          <a:p>
            <a:r>
              <a:rPr lang="en-US" b="0">
                <a:effectLst/>
                <a:latin typeface="Telegraf"/>
              </a:rPr>
              <a:t>​ </a:t>
            </a:r>
          </a:p>
          <a:p>
            <a:r>
              <a:rPr lang="en-US" b="0">
                <a:effectLst/>
                <a:latin typeface="Telegraf"/>
              </a:rPr>
              <a:t>A ratio of 1 means that males and females earn the same average salary.</a:t>
            </a:r>
          </a:p>
          <a:p>
            <a:endParaRPr lang="en-US" b="0">
              <a:effectLst/>
              <a:latin typeface="Telegraf"/>
            </a:endParaRPr>
          </a:p>
          <a:p>
            <a:r>
              <a:rPr lang="en-US" b="0">
                <a:effectLst/>
                <a:latin typeface="Telegraf"/>
              </a:rPr>
              <a:t>A ratio greater than 1 indicates that males earn more than females on average.</a:t>
            </a:r>
          </a:p>
          <a:p>
            <a:endParaRPr lang="en-US" b="0">
              <a:effectLst/>
              <a:latin typeface="Telegraf"/>
            </a:endParaRPr>
          </a:p>
          <a:p>
            <a:r>
              <a:rPr lang="en-US" b="0">
                <a:effectLst/>
                <a:latin typeface="Telegraf"/>
              </a:rPr>
              <a:t>A ratio less than 1 indicates that females earn more than males on average.</a:t>
            </a:r>
          </a:p>
          <a:p>
            <a:endParaRPr lang="en-US">
              <a:latin typeface="Telegraf"/>
            </a:endParaRPr>
          </a:p>
          <a:p>
            <a:r>
              <a:rPr lang="en-US">
                <a:latin typeface="Telegraf"/>
                <a:cs typeface="Calibri"/>
              </a:rPr>
              <a:t>Office Furniture and Gas/Coal Products Manufacturing are the only industries that females are paid more than male. </a:t>
            </a:r>
          </a:p>
          <a:p>
            <a:endParaRPr lang="en-US">
              <a:cs typeface="Calibri"/>
            </a:endParaRPr>
          </a:p>
        </p:txBody>
      </p:sp>
      <p:sp>
        <p:nvSpPr>
          <p:cNvPr id="44" name="TextBox 16">
            <a:extLst>
              <a:ext uri="{FF2B5EF4-FFF2-40B4-BE49-F238E27FC236}">
                <a16:creationId xmlns:a16="http://schemas.microsoft.com/office/drawing/2014/main" id="{080F86F7-2C5B-18AE-76E4-C641945C239F}"/>
              </a:ext>
            </a:extLst>
          </p:cNvPr>
          <p:cNvSpPr txBox="1"/>
          <p:nvPr/>
        </p:nvSpPr>
        <p:spPr>
          <a:xfrm>
            <a:off x="1335311" y="6462223"/>
            <a:ext cx="4727404" cy="521938"/>
          </a:xfrm>
          <a:prstGeom prst="rect">
            <a:avLst/>
          </a:prstGeom>
        </p:spPr>
        <p:txBody>
          <a:bodyPr lIns="0" tIns="0" rIns="0" bIns="0" rtlCol="0" anchor="t">
            <a:spAutoFit/>
          </a:bodyPr>
          <a:lstStyle/>
          <a:p>
            <a:pPr algn="just">
              <a:lnSpc>
                <a:spcPts val="2094"/>
              </a:lnSpc>
            </a:pPr>
            <a:endParaRPr lang="en-US" sz="1495" spc="37">
              <a:solidFill>
                <a:srgbClr val="4D4D4D"/>
              </a:solidFill>
              <a:latin typeface="Telegraf"/>
              <a:ea typeface="Telegraf"/>
              <a:cs typeface="Telegraf"/>
              <a:sym typeface="Telegraf"/>
            </a:endParaRPr>
          </a:p>
          <a:p>
            <a:pPr algn="just">
              <a:lnSpc>
                <a:spcPts val="2094"/>
              </a:lnSpc>
            </a:pPr>
            <a:endParaRPr lang="en-US" sz="1495" spc="37">
              <a:solidFill>
                <a:srgbClr val="4D4D4D"/>
              </a:solidFill>
              <a:latin typeface="Telegraf"/>
              <a:ea typeface="Telegraf"/>
              <a:cs typeface="Telegraf"/>
              <a:sym typeface="Telegraf"/>
            </a:endParaRPr>
          </a:p>
        </p:txBody>
      </p:sp>
    </p:spTree>
    <p:extLst>
      <p:ext uri="{BB962C8B-B14F-4D97-AF65-F5344CB8AC3E}">
        <p14:creationId xmlns:p14="http://schemas.microsoft.com/office/powerpoint/2010/main" val="26827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166F3F9E-1C21-2BB3-C4F0-0A51D593E1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2FE056-911A-9CCA-5F4C-74563235C10A}"/>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A5CC3745-9B94-ED35-A766-B5325E172CE1}"/>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1ED51AE7-579E-12C2-3FD8-2359F4046B31}"/>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4127AD63-DC5B-C3C8-5A95-2C4B5F145716}"/>
              </a:ext>
            </a:extLst>
          </p:cNvPr>
          <p:cNvSpPr/>
          <p:nvPr/>
        </p:nvSpPr>
        <p:spPr>
          <a:xfrm>
            <a:off x="1028700" y="232410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B9B3F1B0-AA32-B980-A6FF-C8A7594BE12B}"/>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39259FD6-98E8-6B3B-EE4B-0544F75780DE}"/>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28F373E9-FB07-91FC-1821-205856C74F8A}"/>
              </a:ext>
            </a:extLst>
          </p:cNvPr>
          <p:cNvSpPr txBox="1"/>
          <p:nvPr/>
        </p:nvSpPr>
        <p:spPr>
          <a:xfrm>
            <a:off x="12645158" y="1619249"/>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A9080D73-83C9-C31A-411C-A39ABCBB0E2C}"/>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C3BA92EB-D590-8A9A-9D58-F1A675EB4373}"/>
              </a:ext>
            </a:extLst>
          </p:cNvPr>
          <p:cNvSpPr txBox="1"/>
          <p:nvPr/>
        </p:nvSpPr>
        <p:spPr>
          <a:xfrm>
            <a:off x="1329492" y="554389"/>
            <a:ext cx="15398667" cy="1588127"/>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Gender Pay                            Industries</a:t>
            </a:r>
          </a:p>
        </p:txBody>
      </p:sp>
      <p:sp>
        <p:nvSpPr>
          <p:cNvPr id="28" name="TextBox 15">
            <a:extLst>
              <a:ext uri="{FF2B5EF4-FFF2-40B4-BE49-F238E27FC236}">
                <a16:creationId xmlns:a16="http://schemas.microsoft.com/office/drawing/2014/main" id="{5645A350-DB52-432E-DE2C-83DA117FFE00}"/>
              </a:ext>
            </a:extLst>
          </p:cNvPr>
          <p:cNvSpPr txBox="1"/>
          <p:nvPr/>
        </p:nvSpPr>
        <p:spPr>
          <a:xfrm>
            <a:off x="5257800" y="1504021"/>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pic>
        <p:nvPicPr>
          <p:cNvPr id="29" name="Picture 28">
            <a:hlinkClick r:id="rId3"/>
            <a:extLst>
              <a:ext uri="{FF2B5EF4-FFF2-40B4-BE49-F238E27FC236}">
                <a16:creationId xmlns:a16="http://schemas.microsoft.com/office/drawing/2014/main" id="{66189C2F-A50A-D2E3-5234-F86459A3D0BA}"/>
              </a:ext>
            </a:extLst>
          </p:cNvPr>
          <p:cNvPicPr>
            <a:picLocks noChangeAspect="1"/>
          </p:cNvPicPr>
          <p:nvPr/>
        </p:nvPicPr>
        <p:blipFill>
          <a:blip r:embed="rId4"/>
          <a:stretch>
            <a:fillRect/>
          </a:stretch>
        </p:blipFill>
        <p:spPr>
          <a:xfrm>
            <a:off x="1329492" y="3281430"/>
            <a:ext cx="15593176" cy="4386013"/>
          </a:xfrm>
          <a:prstGeom prst="rect">
            <a:avLst/>
          </a:prstGeom>
        </p:spPr>
      </p:pic>
      <p:sp>
        <p:nvSpPr>
          <p:cNvPr id="30" name="TextBox 21">
            <a:extLst>
              <a:ext uri="{FF2B5EF4-FFF2-40B4-BE49-F238E27FC236}">
                <a16:creationId xmlns:a16="http://schemas.microsoft.com/office/drawing/2014/main" id="{C017B7EA-4F6B-5956-622B-25F75546CFB9}"/>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Industry Gaps</a:t>
            </a:r>
          </a:p>
        </p:txBody>
      </p:sp>
    </p:spTree>
    <p:extLst>
      <p:ext uri="{BB962C8B-B14F-4D97-AF65-F5344CB8AC3E}">
        <p14:creationId xmlns:p14="http://schemas.microsoft.com/office/powerpoint/2010/main" val="338535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7C13CABB-B02A-C252-2A52-D484C725D54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FC7C1D-BB39-83FB-3B10-D3992748FEB2}"/>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44B602CC-33BB-4D1B-C3A0-6DCD2263D521}"/>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4D382BFE-4084-8C7C-3A69-4EAFF079609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6BE88196-4225-43DE-7C6F-7B74495CC6CC}"/>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D082189D-3F3F-08AE-9D20-C943733C32DD}"/>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D393C9A9-945D-B6A5-D0E0-DB0D537F63EB}"/>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FD5B5DB3-B988-3888-AE26-7D816937B13C}"/>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D991B08F-6868-19C1-EEC8-FA5965A0961C}"/>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5BF7CFFF-D5E9-2AE4-F3F8-4DADD3401CDC}"/>
              </a:ext>
            </a:extLst>
          </p:cNvPr>
          <p:cNvSpPr txBox="1"/>
          <p:nvPr/>
        </p:nvSpPr>
        <p:spPr>
          <a:xfrm>
            <a:off x="1291325" y="853276"/>
            <a:ext cx="52640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Region &amp; Race</a:t>
            </a:r>
          </a:p>
        </p:txBody>
      </p:sp>
      <p:sp>
        <p:nvSpPr>
          <p:cNvPr id="28" name="TextBox 15">
            <a:extLst>
              <a:ext uri="{FF2B5EF4-FFF2-40B4-BE49-F238E27FC236}">
                <a16:creationId xmlns:a16="http://schemas.microsoft.com/office/drawing/2014/main" id="{1CD326B3-72EB-8A2F-0213-C9E08E0B2A4F}"/>
              </a:ext>
            </a:extLst>
          </p:cNvPr>
          <p:cNvSpPr txBox="1"/>
          <p:nvPr/>
        </p:nvSpPr>
        <p:spPr>
          <a:xfrm>
            <a:off x="1724231" y="2724679"/>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944E36BC-7F67-C87F-059F-140B9114EAAD}"/>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Region Gaps</a:t>
            </a:r>
          </a:p>
        </p:txBody>
      </p:sp>
      <p:pic>
        <p:nvPicPr>
          <p:cNvPr id="5" name="Picture 4">
            <a:extLst>
              <a:ext uri="{FF2B5EF4-FFF2-40B4-BE49-F238E27FC236}">
                <a16:creationId xmlns:a16="http://schemas.microsoft.com/office/drawing/2014/main" id="{065959AB-DC1C-E29C-E7DC-692B346158BF}"/>
              </a:ext>
            </a:extLst>
          </p:cNvPr>
          <p:cNvPicPr>
            <a:picLocks noChangeAspect="1"/>
          </p:cNvPicPr>
          <p:nvPr/>
        </p:nvPicPr>
        <p:blipFill>
          <a:blip r:embed="rId2"/>
          <a:stretch>
            <a:fillRect/>
          </a:stretch>
        </p:blipFill>
        <p:spPr>
          <a:xfrm>
            <a:off x="6122388" y="1792561"/>
            <a:ext cx="9879612" cy="6786510"/>
          </a:xfrm>
          <a:prstGeom prst="rect">
            <a:avLst/>
          </a:prstGeom>
        </p:spPr>
      </p:pic>
      <p:sp>
        <p:nvSpPr>
          <p:cNvPr id="6" name="TextBox 5">
            <a:extLst>
              <a:ext uri="{FF2B5EF4-FFF2-40B4-BE49-F238E27FC236}">
                <a16:creationId xmlns:a16="http://schemas.microsoft.com/office/drawing/2014/main" id="{72BF3EE0-80E1-6BE2-B9D4-BD72F0EBE22D}"/>
              </a:ext>
            </a:extLst>
          </p:cNvPr>
          <p:cNvSpPr txBox="1"/>
          <p:nvPr/>
        </p:nvSpPr>
        <p:spPr>
          <a:xfrm>
            <a:off x="1482880" y="4971912"/>
            <a:ext cx="44479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a:latin typeface="Telegraf"/>
                <a:cs typeface="Calibri"/>
              </a:rPr>
              <a:t>Northeast tends to pay more in salary on average</a:t>
            </a:r>
            <a:endParaRPr lang="en-US" sz="2400">
              <a:latin typeface="Telegraf"/>
            </a:endParaRPr>
          </a:p>
          <a:p>
            <a:pPr marL="457200" indent="-457200">
              <a:buFont typeface="Arial"/>
              <a:buChar char="•"/>
            </a:pPr>
            <a:r>
              <a:rPr lang="en-US" sz="2400">
                <a:latin typeface="Telegraf"/>
                <a:cs typeface="Calibri"/>
              </a:rPr>
              <a:t>Other and White get paid more</a:t>
            </a:r>
          </a:p>
          <a:p>
            <a:pPr marL="457200" indent="-457200">
              <a:buFont typeface="Arial"/>
              <a:buChar char="•"/>
            </a:pPr>
            <a:r>
              <a:rPr lang="en-US" sz="2400">
                <a:latin typeface="Telegraf"/>
                <a:cs typeface="Calibri"/>
              </a:rPr>
              <a:t>Hispanics out of all races get paid the least </a:t>
            </a:r>
          </a:p>
        </p:txBody>
      </p:sp>
    </p:spTree>
    <p:extLst>
      <p:ext uri="{BB962C8B-B14F-4D97-AF65-F5344CB8AC3E}">
        <p14:creationId xmlns:p14="http://schemas.microsoft.com/office/powerpoint/2010/main" val="150026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C54EC1C-1CB6-73F7-A591-C8D581A0A86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1F2098C-0583-9C1C-796F-9D333686BD6A}"/>
              </a:ext>
            </a:extLst>
          </p:cNvPr>
          <p:cNvSpPr txBox="1"/>
          <p:nvPr/>
        </p:nvSpPr>
        <p:spPr>
          <a:xfrm>
            <a:off x="3906982" y="7107382"/>
            <a:ext cx="288862" cy="369332"/>
          </a:xfrm>
          <a:prstGeom prst="rect">
            <a:avLst/>
          </a:prstGeom>
          <a:noFill/>
        </p:spPr>
        <p:txBody>
          <a:bodyPr wrap="none" rtlCol="0">
            <a:spAutoFit/>
          </a:bodyPr>
          <a:lstStyle/>
          <a:p>
            <a:r>
              <a:rPr lang="en-US"/>
              <a:t>v</a:t>
            </a:r>
          </a:p>
        </p:txBody>
      </p:sp>
      <p:grpSp>
        <p:nvGrpSpPr>
          <p:cNvPr id="9" name="Group 2">
            <a:extLst>
              <a:ext uri="{FF2B5EF4-FFF2-40B4-BE49-F238E27FC236}">
                <a16:creationId xmlns:a16="http://schemas.microsoft.com/office/drawing/2014/main" id="{95F0F77B-E3E8-6FBF-C1BB-64F365E4B361}"/>
              </a:ext>
            </a:extLst>
          </p:cNvPr>
          <p:cNvGrpSpPr/>
          <p:nvPr/>
        </p:nvGrpSpPr>
        <p:grpSpPr>
          <a:xfrm>
            <a:off x="1028700" y="763409"/>
            <a:ext cx="10318173" cy="8374261"/>
            <a:chOff x="0" y="-38100"/>
            <a:chExt cx="4918659" cy="2205567"/>
          </a:xfrm>
        </p:grpSpPr>
        <p:sp>
          <p:nvSpPr>
            <p:cNvPr id="10" name="Freeform 3">
              <a:extLst>
                <a:ext uri="{FF2B5EF4-FFF2-40B4-BE49-F238E27FC236}">
                  <a16:creationId xmlns:a16="http://schemas.microsoft.com/office/drawing/2014/main" id="{EA04A32E-9B59-8C8B-03E7-61FA03283E1B}"/>
                </a:ext>
              </a:extLst>
            </p:cNvPr>
            <p:cNvSpPr/>
            <p:nvPr/>
          </p:nvSpPr>
          <p:spPr>
            <a:xfrm>
              <a:off x="0" y="0"/>
              <a:ext cx="4918659"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1" name="TextBox 4">
              <a:extLst>
                <a:ext uri="{FF2B5EF4-FFF2-40B4-BE49-F238E27FC236}">
                  <a16:creationId xmlns:a16="http://schemas.microsoft.com/office/drawing/2014/main" id="{1BFAA284-E0D2-7A98-6D1D-26558476B27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the average wage by gender&#10;&#10;Description automatically generated">
            <a:extLst>
              <a:ext uri="{FF2B5EF4-FFF2-40B4-BE49-F238E27FC236}">
                <a16:creationId xmlns:a16="http://schemas.microsoft.com/office/drawing/2014/main" id="{BBA3B19D-F2C5-2713-1842-55AC3978423D}"/>
              </a:ext>
            </a:extLst>
          </p:cNvPr>
          <p:cNvPicPr>
            <a:picLocks noChangeAspect="1"/>
          </p:cNvPicPr>
          <p:nvPr/>
        </p:nvPicPr>
        <p:blipFill>
          <a:blip r:embed="rId2"/>
          <a:stretch>
            <a:fillRect/>
          </a:stretch>
        </p:blipFill>
        <p:spPr>
          <a:xfrm>
            <a:off x="10307516" y="289779"/>
            <a:ext cx="7461737" cy="4549287"/>
          </a:xfrm>
          <a:prstGeom prst="rect">
            <a:avLst/>
          </a:prstGeom>
        </p:spPr>
      </p:pic>
      <p:pic>
        <p:nvPicPr>
          <p:cNvPr id="5" name="Picture 4" descr="A graph of average wage by gender in each state&#10;&#10;Description automatically generated">
            <a:extLst>
              <a:ext uri="{FF2B5EF4-FFF2-40B4-BE49-F238E27FC236}">
                <a16:creationId xmlns:a16="http://schemas.microsoft.com/office/drawing/2014/main" id="{82634396-0591-076C-2E8A-3F236E315E8A}"/>
              </a:ext>
            </a:extLst>
          </p:cNvPr>
          <p:cNvPicPr>
            <a:picLocks noChangeAspect="1"/>
          </p:cNvPicPr>
          <p:nvPr/>
        </p:nvPicPr>
        <p:blipFill>
          <a:blip r:embed="rId3"/>
          <a:stretch>
            <a:fillRect/>
          </a:stretch>
        </p:blipFill>
        <p:spPr>
          <a:xfrm>
            <a:off x="10314477" y="4945307"/>
            <a:ext cx="7477124" cy="5041655"/>
          </a:xfrm>
          <a:prstGeom prst="rect">
            <a:avLst/>
          </a:prstGeom>
        </p:spPr>
      </p:pic>
      <p:sp>
        <p:nvSpPr>
          <p:cNvPr id="7" name="TextBox 6">
            <a:extLst>
              <a:ext uri="{FF2B5EF4-FFF2-40B4-BE49-F238E27FC236}">
                <a16:creationId xmlns:a16="http://schemas.microsoft.com/office/drawing/2014/main" id="{28C9F51F-2E10-D56C-38DD-918224E9D774}"/>
              </a:ext>
            </a:extLst>
          </p:cNvPr>
          <p:cNvSpPr txBox="1"/>
          <p:nvPr/>
        </p:nvSpPr>
        <p:spPr>
          <a:xfrm>
            <a:off x="1955260" y="3130906"/>
            <a:ext cx="6731540" cy="3416320"/>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260" normalizeH="0" baseline="0" noProof="0">
                <a:ln>
                  <a:noFill/>
                </a:ln>
                <a:solidFill>
                  <a:schemeClr val="accent1"/>
                </a:solidFill>
                <a:effectLst/>
                <a:uLnTx/>
                <a:uFillTx/>
                <a:latin typeface="Calibri"/>
                <a:ea typeface="+mn-ea"/>
                <a:cs typeface="+mn-cs"/>
                <a:sym typeface="Telegraf Bold"/>
              </a:rPr>
              <a:t>FACTORS CONTRIBUTING TO THE GENDER PAY GAP: ANALYZING BY STATE</a:t>
            </a:r>
          </a:p>
        </p:txBody>
      </p:sp>
    </p:spTree>
    <p:extLst>
      <p:ext uri="{BB962C8B-B14F-4D97-AF65-F5344CB8AC3E}">
        <p14:creationId xmlns:p14="http://schemas.microsoft.com/office/powerpoint/2010/main" val="158292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E2F9FB6B-9479-3CD0-E3F3-CB767DFC7AF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3628CF7-FC1C-2688-945B-CB39E26DA2AA}"/>
              </a:ext>
            </a:extLst>
          </p:cNvPr>
          <p:cNvSpPr txBox="1"/>
          <p:nvPr/>
        </p:nvSpPr>
        <p:spPr>
          <a:xfrm>
            <a:off x="1028700" y="763409"/>
            <a:ext cx="8902190" cy="8374261"/>
          </a:xfrm>
          <a:prstGeom prst="rect">
            <a:avLst/>
          </a:prstGeom>
        </p:spPr>
        <p:txBody>
          <a:bodyPr lIns="50800" tIns="50800" rIns="50800" bIns="50800" rtlCol="0" anchor="ctr"/>
          <a:lstStyle/>
          <a:p>
            <a:pPr algn="ctr">
              <a:lnSpc>
                <a:spcPts val="2659"/>
              </a:lnSpc>
              <a:spcBef>
                <a:spcPct val="0"/>
              </a:spcBef>
            </a:pPr>
            <a:endParaRPr/>
          </a:p>
        </p:txBody>
      </p:sp>
      <p:sp>
        <p:nvSpPr>
          <p:cNvPr id="8" name="AutoShape 8">
            <a:extLst>
              <a:ext uri="{FF2B5EF4-FFF2-40B4-BE49-F238E27FC236}">
                <a16:creationId xmlns:a16="http://schemas.microsoft.com/office/drawing/2014/main" id="{E814BD36-6AA5-305C-6E45-DCA3832ACAFE}"/>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2F1FAFF6-4C75-1738-4956-D6A12359ADFA}"/>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3B6F10FA-C97D-5A06-1B3A-66E1E2F78779}"/>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5756DF46-79EA-9006-D989-16E610FA43C6}"/>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052C2720-FD16-5846-FFFF-CA12182487C1}"/>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4E2A34BF-121D-E05D-204B-1DD832EB2B13}"/>
              </a:ext>
            </a:extLst>
          </p:cNvPr>
          <p:cNvSpPr txBox="1"/>
          <p:nvPr/>
        </p:nvSpPr>
        <p:spPr>
          <a:xfrm>
            <a:off x="1291325" y="853276"/>
            <a:ext cx="52640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Region &amp; Race</a:t>
            </a:r>
          </a:p>
        </p:txBody>
      </p:sp>
      <p:sp>
        <p:nvSpPr>
          <p:cNvPr id="28" name="TextBox 15">
            <a:extLst>
              <a:ext uri="{FF2B5EF4-FFF2-40B4-BE49-F238E27FC236}">
                <a16:creationId xmlns:a16="http://schemas.microsoft.com/office/drawing/2014/main" id="{7ED26B5C-6546-E4CE-D832-9332717D967D}"/>
              </a:ext>
            </a:extLst>
          </p:cNvPr>
          <p:cNvSpPr txBox="1"/>
          <p:nvPr/>
        </p:nvSpPr>
        <p:spPr>
          <a:xfrm>
            <a:off x="1724231" y="2724679"/>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117635EE-2D58-0D96-DBDC-C67E77202171}"/>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Region Gaps</a:t>
            </a:r>
          </a:p>
        </p:txBody>
      </p:sp>
      <p:sp>
        <p:nvSpPr>
          <p:cNvPr id="6" name="TextBox 5">
            <a:extLst>
              <a:ext uri="{FF2B5EF4-FFF2-40B4-BE49-F238E27FC236}">
                <a16:creationId xmlns:a16="http://schemas.microsoft.com/office/drawing/2014/main" id="{AEEF374C-AC60-0AEE-815F-503E4A137CEC}"/>
              </a:ext>
            </a:extLst>
          </p:cNvPr>
          <p:cNvSpPr txBox="1"/>
          <p:nvPr/>
        </p:nvSpPr>
        <p:spPr>
          <a:xfrm>
            <a:off x="1482880" y="4971912"/>
            <a:ext cx="44479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a:latin typeface="Telegraf"/>
                <a:cs typeface="Calibri"/>
              </a:rPr>
              <a:t>Northeast tends to pay more in salary on average</a:t>
            </a:r>
            <a:endParaRPr lang="en-US" sz="2400">
              <a:latin typeface="Telegraf"/>
            </a:endParaRPr>
          </a:p>
          <a:p>
            <a:pPr marL="457200" indent="-457200">
              <a:buFont typeface="Arial"/>
              <a:buChar char="•"/>
            </a:pPr>
            <a:r>
              <a:rPr lang="en-US" sz="2400">
                <a:latin typeface="Telegraf"/>
                <a:cs typeface="Calibri"/>
              </a:rPr>
              <a:t>Other and White get paid more</a:t>
            </a:r>
          </a:p>
          <a:p>
            <a:pPr marL="457200" indent="-457200">
              <a:buFont typeface="Arial"/>
              <a:buChar char="•"/>
            </a:pPr>
            <a:r>
              <a:rPr lang="en-US" sz="2400">
                <a:latin typeface="Telegraf"/>
                <a:cs typeface="Calibri"/>
              </a:rPr>
              <a:t>Hispanics out of all races get paid the least</a:t>
            </a:r>
          </a:p>
        </p:txBody>
      </p:sp>
      <p:grpSp>
        <p:nvGrpSpPr>
          <p:cNvPr id="7" name="Group 2">
            <a:extLst>
              <a:ext uri="{FF2B5EF4-FFF2-40B4-BE49-F238E27FC236}">
                <a16:creationId xmlns:a16="http://schemas.microsoft.com/office/drawing/2014/main" id="{3AB4DAA8-498A-FCF3-12FD-651E263CB1BA}"/>
              </a:ext>
            </a:extLst>
          </p:cNvPr>
          <p:cNvGrpSpPr/>
          <p:nvPr/>
        </p:nvGrpSpPr>
        <p:grpSpPr>
          <a:xfrm>
            <a:off x="1181100" y="1060470"/>
            <a:ext cx="9770916" cy="8229600"/>
            <a:chOff x="0" y="0"/>
            <a:chExt cx="4274726" cy="2167467"/>
          </a:xfrm>
        </p:grpSpPr>
        <p:sp>
          <p:nvSpPr>
            <p:cNvPr id="11" name="Freeform 3">
              <a:extLst>
                <a:ext uri="{FF2B5EF4-FFF2-40B4-BE49-F238E27FC236}">
                  <a16:creationId xmlns:a16="http://schemas.microsoft.com/office/drawing/2014/main" id="{6E431851-8441-977A-7A05-057028F63C90}"/>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2" name="TextBox 4">
              <a:extLst>
                <a:ext uri="{FF2B5EF4-FFF2-40B4-BE49-F238E27FC236}">
                  <a16:creationId xmlns:a16="http://schemas.microsoft.com/office/drawing/2014/main" id="{44D5A56E-44A6-B1DB-444F-E647E7BE372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2">
            <a:extLst>
              <a:ext uri="{FF2B5EF4-FFF2-40B4-BE49-F238E27FC236}">
                <a16:creationId xmlns:a16="http://schemas.microsoft.com/office/drawing/2014/main" id="{1AE1E230-8CB2-0655-78F5-3080A84695A4}"/>
              </a:ext>
            </a:extLst>
          </p:cNvPr>
          <p:cNvSpPr txBox="1"/>
          <p:nvPr/>
        </p:nvSpPr>
        <p:spPr>
          <a:xfrm>
            <a:off x="1724231" y="2425711"/>
            <a:ext cx="7318501" cy="45391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spc="-260">
                <a:solidFill>
                  <a:schemeClr val="accent1"/>
                </a:solidFill>
                <a:latin typeface="+mj-lt"/>
                <a:ea typeface="+mj-ea"/>
                <a:cs typeface="+mj-cs"/>
                <a:sym typeface="Telegraf Bold"/>
              </a:rPr>
              <a:t>FACTORS CONTRIBUTING TO THE GENDER PAY GAP: ANALYZING BY AGE AND MARITAL STATUS</a:t>
            </a:r>
          </a:p>
        </p:txBody>
      </p:sp>
      <p:pic>
        <p:nvPicPr>
          <p:cNvPr id="14" name="Picture 13" descr="A graph of age groups&#10;&#10;Description automatically generated">
            <a:extLst>
              <a:ext uri="{FF2B5EF4-FFF2-40B4-BE49-F238E27FC236}">
                <a16:creationId xmlns:a16="http://schemas.microsoft.com/office/drawing/2014/main" id="{DB99DF84-4023-84D6-8926-428CBACBD2AB}"/>
              </a:ext>
            </a:extLst>
          </p:cNvPr>
          <p:cNvPicPr>
            <a:picLocks noChangeAspect="1"/>
          </p:cNvPicPr>
          <p:nvPr/>
        </p:nvPicPr>
        <p:blipFill>
          <a:blip r:embed="rId2"/>
          <a:stretch>
            <a:fillRect/>
          </a:stretch>
        </p:blipFill>
        <p:spPr>
          <a:xfrm>
            <a:off x="10205305" y="172549"/>
            <a:ext cx="7021389" cy="4798401"/>
          </a:xfrm>
          <a:prstGeom prst="rect">
            <a:avLst/>
          </a:prstGeom>
        </p:spPr>
      </p:pic>
      <p:pic>
        <p:nvPicPr>
          <p:cNvPr id="15" name="Picture 14" descr="A graph of a graph with blue and pink bars&#10;&#10;Description automatically generated">
            <a:extLst>
              <a:ext uri="{FF2B5EF4-FFF2-40B4-BE49-F238E27FC236}">
                <a16:creationId xmlns:a16="http://schemas.microsoft.com/office/drawing/2014/main" id="{8E74767E-EB79-0C0B-15E7-91FA6149427F}"/>
              </a:ext>
            </a:extLst>
          </p:cNvPr>
          <p:cNvPicPr>
            <a:picLocks noChangeAspect="1"/>
          </p:cNvPicPr>
          <p:nvPr/>
        </p:nvPicPr>
        <p:blipFill>
          <a:blip r:embed="rId3"/>
          <a:stretch>
            <a:fillRect/>
          </a:stretch>
        </p:blipFill>
        <p:spPr>
          <a:xfrm>
            <a:off x="10213731" y="5150094"/>
            <a:ext cx="7019192" cy="4954465"/>
          </a:xfrm>
          <a:prstGeom prst="rect">
            <a:avLst/>
          </a:prstGeom>
        </p:spPr>
      </p:pic>
    </p:spTree>
    <p:extLst>
      <p:ext uri="{BB962C8B-B14F-4D97-AF65-F5344CB8AC3E}">
        <p14:creationId xmlns:p14="http://schemas.microsoft.com/office/powerpoint/2010/main" val="4117263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Custom</PresentationFormat>
  <Slides>25</Slides>
  <Notes>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Pay Gap</dc:title>
  <cp:revision>2</cp:revision>
  <dcterms:created xsi:type="dcterms:W3CDTF">2006-08-16T00:00:00Z</dcterms:created>
  <dcterms:modified xsi:type="dcterms:W3CDTF">2024-10-10T23:37:49Z</dcterms:modified>
  <dc:identifier>DAGS6pP9fwA</dc:identifier>
</cp:coreProperties>
</file>